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60" r:id="rId2"/>
    <p:sldId id="263" r:id="rId3"/>
    <p:sldId id="264" r:id="rId4"/>
    <p:sldId id="334" r:id="rId5"/>
    <p:sldId id="352" r:id="rId6"/>
    <p:sldId id="333" r:id="rId7"/>
    <p:sldId id="337" r:id="rId8"/>
    <p:sldId id="300" r:id="rId9"/>
    <p:sldId id="353" r:id="rId10"/>
    <p:sldId id="315" r:id="rId11"/>
    <p:sldId id="326" r:id="rId12"/>
    <p:sldId id="348" r:id="rId13"/>
    <p:sldId id="309" r:id="rId14"/>
    <p:sldId id="345" r:id="rId15"/>
    <p:sldId id="356" r:id="rId16"/>
    <p:sldId id="344" r:id="rId17"/>
    <p:sldId id="355" r:id="rId18"/>
    <p:sldId id="354" r:id="rId19"/>
    <p:sldId id="338" r:id="rId20"/>
    <p:sldId id="316" r:id="rId21"/>
    <p:sldId id="281" r:id="rId22"/>
    <p:sldId id="282" r:id="rId23"/>
    <p:sldId id="350" r:id="rId24"/>
    <p:sldId id="280" r:id="rId25"/>
    <p:sldId id="279" r:id="rId26"/>
    <p:sldId id="273" r:id="rId27"/>
    <p:sldId id="271" r:id="rId2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A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682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78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387CD-79E8-4318-8233-9E3AD6B2ABD4}" type="datetimeFigureOut">
              <a:rPr lang="uk-UA" smtClean="0"/>
              <a:t>20.08.2026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A35F5-4940-4FB8-BDFF-53E7CD4F2E9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78435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878124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7186F-42CC-0764-0992-B3CEA4BC3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6FCC926-5D57-6618-AC5C-9563F2D70C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0D54D3D-D0ED-C283-4F79-620F92CE2D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95DEB13-A75B-57AE-BEB5-35BF98D19D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10374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C0985-3C72-7BF9-0B73-AC7808942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8D8766A-47AC-1722-20BD-00DBDFCC3E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E9F8561-3069-C373-49D7-B162412E97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88C75FB-80B6-4B93-3957-0D11199EDC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73436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C2832-2869-026B-EF8A-AF037619B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32FFA83-C1BB-B9B5-610E-2F8DC19577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1DB1907-2A71-2D76-829B-3AC7EEE42E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1429877-8D45-5432-6B76-4F12A1B55F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481950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7B8E3-32E5-942F-C5F3-22466D391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8F13549-E9D6-8A13-6237-1DA2578B53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86026A2-7A68-B5E6-95BE-A613E14E7E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0B950F3-CF58-3A7D-0E97-DC97C2DAA7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24096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CD815-D267-3DC9-E428-0075C6786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A6FD812-994D-8D20-55F2-0BD0EB3EEE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06BF426-F2F9-3338-D469-CBF33741CE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434D634-E2CB-2041-9CB3-2E0AE6299D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14745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66BF4-835F-C44D-23DC-1CDFCBD3D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E742ACB-8B57-02B1-E038-93128EBF72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5FE4208-0BCA-B42E-7A3A-43A7A00EA8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67747A5-A20A-A682-7BAD-7A95D89DEE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75415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03EA4-5E59-94FA-255C-E72064D7E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C0EAC24-AECB-0785-C1A9-79A9F97997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FF8FA98-E9AC-7F83-02B0-F70F33B556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2C6DBE8-64EA-6168-5F78-AB2D31BA7F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24431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D76A1-5AFA-CD5D-3DE7-E5F8629C4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0D41245-04D9-31DB-07EF-18A6E5C1A4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6D8AB36-AE0A-6B21-400B-FE1825516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BCEAD50-55FD-DCE0-0EEE-70CED62F3E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19070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FA108-7AD2-5FAA-0B6B-E5A141502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D29F400-9F46-28F8-50B2-B573A79FF3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060BFC3-3C94-B91C-30AA-960EE60D87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9361ABC-37D7-4B9D-BA50-49AEE6702B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36969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58678-700E-1394-EFD5-1E4DE406A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B5B0304-035A-27F7-17F7-C37DCF4B61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EB1A696-09B1-27DE-7CB1-DBDADDBA52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FA29441-D9C3-4611-D096-A616D64730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6860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470577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95B39-40AA-961C-135F-85DA0EDF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F1534E9-552D-2C80-4513-B84BBA19B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27FB89B-862E-95B7-3F20-FB6D723FC6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C196231-EA01-3D7F-F037-7DDFAEF32D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105335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7FAD3-C08A-C6B6-38DD-35BF39E14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1BBC3B6-E0B0-0E49-A45E-E27925DA55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BBC0571-1798-E753-2BB4-7250F3490A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EA86BDD-0D9D-85C6-5017-E4FBD3DA79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3397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43602-907B-596F-CFF5-5A2149E86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D611255-7B72-3536-8356-7FB765F61E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E450603-54CD-551E-1C0B-5E9EA0D719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9B2FD7-B147-F1A6-7E40-B7F3AC2672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69876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E7A30-2AD9-C47E-0F99-287BE2D25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BA0A9AD-7599-A12F-5AA5-2C9BAD3D71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DF9909E-4A31-38D2-45F4-A416DBED68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7823E5-721E-E457-FBE4-C6482E0864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93830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09B00-733B-9A12-E14C-BF2CE4201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3543DF0-6F5A-51B5-BFE1-5718573867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87295D9-1893-0E74-E133-0287883460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81DD2C3-D5C9-4466-E431-07C5E24B92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44993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51EAB-99E9-D990-499B-56E84C70C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FFD5948-FBAF-1476-903A-4EDDBFE41D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43C6029-CCBC-D958-DBAC-27A53B8BCD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A00ED92-C51D-83F9-7102-50893D0F23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81371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21999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8390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3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4818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0D438-D0FE-6F9F-D4A1-25A9439AD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885ACAD-65AF-5D16-6236-B858CC17E6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68E7773-DD76-F79D-48CB-817B14409F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9EC015-6B29-7EE7-011E-04711AB1AF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4887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AFBDC-3044-8A7F-F354-E92E7BFBD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C2238BA-9A95-EE8F-CC2E-FFB603A012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1C86789-2B7C-F59F-B402-89375EED5F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BA5D962-1112-6295-7352-0668E9DB9F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96384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048F5-CA63-B578-B661-DA668CF5D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167B55F-BD76-C406-0F47-A085B0908E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2351AB9-5201-08D6-9764-5A57A5B41B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51D9B76-E985-FD2A-7E20-1CDC5DDCD2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97184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F3E18-0936-BAE4-B55E-54976DA92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2B734BE-D5DB-2514-083A-6C5841E786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0536670-9F1C-3B93-4344-A6AE330F9A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724C8CE-E173-0F43-F506-46DDE0EB7D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0869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9D4B9-E4C7-6F5D-8B7C-EB0026128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B5DE817-7462-BEE7-9171-CB70CECF75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DDAEE99-C91F-F79E-7299-21A15A94F1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2598DC6-D664-A2DF-25D3-8A21ED2E08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03610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0FECD-AA03-6669-4CC8-D9B820228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C81B0BE-AD97-6D60-9947-D3AFBCE097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1B70D05-EF2D-8698-7C5C-E5E4FC0CC3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9615F04-DD0C-B5D5-8746-5C52A2A339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A35F5-4940-4FB8-BDFF-53E7CD4F2E9F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4815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085C81-029E-495F-A9DC-8DCDAE274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4622EF-35B5-447E-916D-CD1DC501F7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9656A7-C124-4C37-A24C-2CC97C0B0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E83C-0B07-4568-8F09-B3FF3037AF72}" type="datetimeFigureOut">
              <a:rPr lang="uk-UA" smtClean="0"/>
              <a:t>20.08.2026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0DE90D-74A9-4B0F-8674-A630FCB1A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5BF157-2E62-4453-BB9A-8DFE110CE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775B8-1204-42AC-A383-7B28963B7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5280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DACD89-CEB0-4E69-B535-4E911A354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D26E8BA-FAE0-494A-9557-08322F9ED4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FA0DF0-8111-49D3-B33D-829E97A33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E83C-0B07-4568-8F09-B3FF3037AF72}" type="datetimeFigureOut">
              <a:rPr lang="uk-UA" smtClean="0"/>
              <a:t>20.08.2026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11FA2C-B9EE-49C7-A29D-FD53DF2FA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1BEA41-C3FA-4EBA-A417-265C8246D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775B8-1204-42AC-A383-7B28963B7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4987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0A9D379-52B1-4AFC-ABD4-D292D76C31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5EDB9FB-D210-49A8-A0FF-58F3F574AA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FFA635-89D8-469A-938B-FCD0CDECC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E83C-0B07-4568-8F09-B3FF3037AF72}" type="datetimeFigureOut">
              <a:rPr lang="uk-UA" smtClean="0"/>
              <a:t>20.08.2026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6F64EA-4ED7-4D90-B0E9-E9EDF3F86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CBA741-56B1-4E9F-80B6-3F5AC91FC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775B8-1204-42AC-A383-7B28963B7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8861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95EEF3-9863-40C5-A1DB-73268FB84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EE2006-0AF7-41A6-8B1A-DC22B2417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E8A904-3E94-425D-8523-67D4B777C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E83C-0B07-4568-8F09-B3FF3037AF72}" type="datetimeFigureOut">
              <a:rPr lang="uk-UA" smtClean="0"/>
              <a:t>20.08.2026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E936EA-DFB4-43C7-AE8A-D51F1508D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FB8EB9-0C25-4B42-A269-FDE7E5F6D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775B8-1204-42AC-A383-7B28963B7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8943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5FABA8-8172-49A5-9134-6FD1C20C1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D7BA06B-ABEF-43BD-A369-9E110E673C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DF7DC9-1B51-4243-9138-73530D972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E83C-0B07-4568-8F09-B3FF3037AF72}" type="datetimeFigureOut">
              <a:rPr lang="uk-UA" smtClean="0"/>
              <a:t>20.08.2026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75569B-F9DA-41CD-AB0A-54C29A6D1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CE85F6-AFD5-447F-8E6B-42F6ED923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775B8-1204-42AC-A383-7B28963B7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0011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A3C731-D631-4ABB-AF54-61C46B897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F18B4C-2CE1-4321-9675-F18321E0B5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390B5E5-C69C-4772-B38C-B706F786A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3918EE-1C78-4428-8E2F-A1BB64EE0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E83C-0B07-4568-8F09-B3FF3037AF72}" type="datetimeFigureOut">
              <a:rPr lang="uk-UA" smtClean="0"/>
              <a:t>20.08.2026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EB7C0E-0A6E-4DE5-89A9-BAB4E3A8B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E1DC10-16E5-4157-9451-96C8B9970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775B8-1204-42AC-A383-7B28963B7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5939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9122B2-79C8-439C-9BB5-E7F5CEEC2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083647-A82C-4D76-869E-17BF2A13A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B4191A-555F-44AD-867D-35F67A7C2B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DFFC36B-1420-430E-81D5-DD5B49FAD7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87D059E-A5A1-4917-B38C-59E2F75417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281CA25-F0DA-48F1-839D-F7C0F4E22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E83C-0B07-4568-8F09-B3FF3037AF72}" type="datetimeFigureOut">
              <a:rPr lang="uk-UA" smtClean="0"/>
              <a:t>20.08.2026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142A5E8-94F6-4E8E-A2A7-9EAFAC53F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3ADD4FD-83E2-48E6-AEA6-2C4ED3E65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775B8-1204-42AC-A383-7B28963B7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4164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6C97EC-ECED-40AE-944E-A57E7B045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80F2F82-0DB1-404E-BCE5-78D66E6EF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E83C-0B07-4568-8F09-B3FF3037AF72}" type="datetimeFigureOut">
              <a:rPr lang="uk-UA" smtClean="0"/>
              <a:t>20.08.2026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C5EB0CD-16B6-467C-9DDF-90DAD6AFA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08E529A-FF12-4180-B4A6-671480147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775B8-1204-42AC-A383-7B28963B7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1720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14D7E47-ADE7-4FB3-B5A8-79C373BE9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E83C-0B07-4568-8F09-B3FF3037AF72}" type="datetimeFigureOut">
              <a:rPr lang="uk-UA" smtClean="0"/>
              <a:t>20.08.2026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A4F87F9-9006-48DF-995C-30872DCF7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14A28F9-27DA-4CFE-8CCE-9537D996A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775B8-1204-42AC-A383-7B28963B7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9904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A10C1E-8BD3-4ECE-9750-10CE762A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C7DDE7-8CF8-444E-92AB-B476808CF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8588AFC-892E-4FDC-AD98-8839BE55F3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6DAAD0C-7277-4046-8905-CCC0BC33F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E83C-0B07-4568-8F09-B3FF3037AF72}" type="datetimeFigureOut">
              <a:rPr lang="uk-UA" smtClean="0"/>
              <a:t>20.08.2026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D928A3-F995-46C4-A79C-7296ACDA9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29AAD7C-AD1A-4AC5-B670-31F93719B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775B8-1204-42AC-A383-7B28963B7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2414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21854A-D990-4A13-B1A8-497561FD6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4A3F37-E333-45FC-9936-ABB430AF03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55C3DA6-7A4D-468A-A94E-5A1D31937F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D5D1A83-94F0-4587-9D42-E25FDD996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E83C-0B07-4568-8F09-B3FF3037AF72}" type="datetimeFigureOut">
              <a:rPr lang="uk-UA" smtClean="0"/>
              <a:t>20.08.2026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29906EB-B54F-4A37-9981-580678C01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115CE8-FC24-4AB9-A377-312FCB4A3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775B8-1204-42AC-A383-7B28963B7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182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CDD3F5-F30A-4EF0-A2BF-D1684EAF1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2051B6-98DD-41BC-809C-AA8526E69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CD1896-F06A-4F34-AC04-814635224B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AE83C-0B07-4568-8F09-B3FF3037AF72}" type="datetimeFigureOut">
              <a:rPr lang="uk-UA" smtClean="0"/>
              <a:t>20.08.2026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C7BF13-E325-4E86-B852-04BAF395A0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495841-0DE7-4F28-BE53-F9690F775F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775B8-1204-42AC-A383-7B28963B78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678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urt.org.ua/news/grants/112187/" TargetMode="Externa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hyperlink" Target="https://gurt.org.ua/news/grants/112287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hyperlink" Target="https://grant.market/opp/agricultural-reclamation" TargetMode="Externa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urt.org.ua/news/grants/112117/" TargetMode="Externa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hyperlink" Target="https://gurt.org.ua/news/grants/112296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hyperlink" Target="https://gurt.org.ua/news/grants/112338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hyperlink" Target="https://gurt.org.ua/news/grants/112323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urt.org.ua/news/grants/112240/" TargetMode="Externa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urt.org.ua/news/grants/112277/" TargetMode="External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m.gurt.org.ua/news/grants/111871/" TargetMode="Externa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investoffice.lviv.ua/grant-na-vidkryttya-dytyachogo-sadochku/" TargetMode="External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grant.market/opp/state-agrarian" TargetMode="Externa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iia.gov.ua/services/grant-na-vlasnu-spravu" TargetMode="Externa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urt.org.ua/news/grants/112152/" TargetMode="External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online.defense.com.ua/grant" TargetMode="External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apply.democracyendowment.eu/" TargetMode="External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urt.org.ua/news/grants/112007/" TargetMode="External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hyperlink" Target="https://www.instagram.com/kharkiv.regional.council?igsh=MnIzYWczaHlkNHVl" TargetMode="External"/><Relationship Id="rId3" Type="http://schemas.openxmlformats.org/officeDocument/2006/relationships/image" Target="../media/image3.jpg"/><Relationship Id="rId7" Type="http://schemas.openxmlformats.org/officeDocument/2006/relationships/image" Target="../media/image57.png"/><Relationship Id="rId12" Type="http://schemas.openxmlformats.org/officeDocument/2006/relationships/hyperlink" Target="https://t.me/oblrada_kh" TargetMode="External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hyperlink" Target="https://www.facebook.com/KharkovRegionalCouncil/?locale=uk_UA" TargetMode="External"/><Relationship Id="rId5" Type="http://schemas.openxmlformats.org/officeDocument/2006/relationships/image" Target="../media/image55.png"/><Relationship Id="rId15" Type="http://schemas.openxmlformats.org/officeDocument/2006/relationships/image" Target="../media/image61.png"/><Relationship Id="rId10" Type="http://schemas.openxmlformats.org/officeDocument/2006/relationships/hyperlink" Target="https://oblrada-kharkiv.gov.ua/" TargetMode="External"/><Relationship Id="rId4" Type="http://schemas.openxmlformats.org/officeDocument/2006/relationships/image" Target="../media/image54.png"/><Relationship Id="rId9" Type="http://schemas.openxmlformats.org/officeDocument/2006/relationships/image" Target="../media/image59.svg"/><Relationship Id="rId1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hyperlink" Target="https://gurt.org.ua/news/grants/112165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urt.org.ua/news/grants/112220/" TargetMode="Externa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hyperlink" Target="https://gurt.org.ua/news/grants/112131/" TargetMode="Externa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hyperlink" Target="https://gurt.org.ua/news/grants/111986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urt.org.ua/news/grants/111775/" TargetMode="Externa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urt.org.ua/news/grants/112195/" TargetMode="Externa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5000"/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028"/>
                    </a14:imgEffect>
                    <a14:imgEffect>
                      <a14:saturation sat="72000"/>
                    </a14:imgEffect>
                    <a14:imgEffect>
                      <a14:brightnessContrast bright="24000"/>
                    </a14:imgEffect>
                  </a14:imgLayer>
                </a14:imgProps>
              </a:ext>
            </a:extLst>
          </a:blip>
          <a:srcRect/>
          <a:stretch>
            <a:fillRect l="23000" t="-38000" r="-16000" b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Рисунок 118">
            <a:extLst>
              <a:ext uri="{FF2B5EF4-FFF2-40B4-BE49-F238E27FC236}">
                <a16:creationId xmlns:a16="http://schemas.microsoft.com/office/drawing/2014/main" id="{D91D22E1-0203-4CCE-BBB9-5939C0A164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262" y="381881"/>
            <a:ext cx="745777" cy="904255"/>
          </a:xfrm>
          <a:prstGeom prst="rect">
            <a:avLst/>
          </a:prstGeom>
          <a:ln>
            <a:noFill/>
          </a:ln>
          <a:effectLst>
            <a:glow>
              <a:schemeClr val="accent1"/>
            </a:glow>
            <a:outerShdw blurRad="149987" dist="250190" dir="8460000" algn="ctr">
              <a:srgbClr val="000000">
                <a:alpha val="60000"/>
              </a:srgbClr>
            </a:outerShdw>
            <a:reflection endPos="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50404ED3-B9F5-4F7A-8E98-9BC55DFF81F2}"/>
              </a:ext>
            </a:extLst>
          </p:cNvPr>
          <p:cNvSpPr txBox="1"/>
          <p:nvPr/>
        </p:nvSpPr>
        <p:spPr>
          <a:xfrm>
            <a:off x="886151" y="2083729"/>
            <a:ext cx="5209849" cy="2246769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Дайджест</a:t>
            </a: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 </a:t>
            </a:r>
            <a:br>
              <a:rPr kumimoji="0" lang="uk-UA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</a:br>
            <a:r>
              <a:rPr kumimoji="0" lang="uk-UA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актуальних грантів </a:t>
            </a:r>
            <a:br>
              <a:rPr kumimoji="0" lang="uk-UA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</a:br>
            <a:r>
              <a:rPr kumimoji="0" lang="uk-UA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та конкурсів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046B3292-6B27-40FE-89DD-17BC6A8F9113}"/>
              </a:ext>
            </a:extLst>
          </p:cNvPr>
          <p:cNvSpPr txBox="1"/>
          <p:nvPr/>
        </p:nvSpPr>
        <p:spPr>
          <a:xfrm>
            <a:off x="513262" y="6137565"/>
            <a:ext cx="1829888" cy="33855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Серпень 2026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182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BCBB27-D40D-D92C-EBB6-BC87C8EB5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F74A156-F791-DD39-D03F-978D64A496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934575" y="5057775"/>
            <a:ext cx="1381125" cy="1266826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49A8C23-5381-CDF2-8B39-755849F4F8F0}"/>
              </a:ext>
            </a:extLst>
          </p:cNvPr>
          <p:cNvCxnSpPr>
            <a:cxnSpLocks/>
          </p:cNvCxnSpPr>
          <p:nvPr/>
        </p:nvCxnSpPr>
        <p:spPr>
          <a:xfrm>
            <a:off x="5483098" y="5791676"/>
            <a:ext cx="4421348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B5347A96-9868-1DED-9387-FB70F28F57BD}"/>
              </a:ext>
            </a:extLst>
          </p:cNvPr>
          <p:cNvCxnSpPr>
            <a:cxnSpLocks/>
          </p:cNvCxnSpPr>
          <p:nvPr/>
        </p:nvCxnSpPr>
        <p:spPr>
          <a:xfrm flipV="1">
            <a:off x="3946848" y="1953654"/>
            <a:ext cx="8556" cy="4371185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7CB54F07-DFF1-2628-B8C2-0326EEC77949}"/>
              </a:ext>
            </a:extLst>
          </p:cNvPr>
          <p:cNvCxnSpPr>
            <a:cxnSpLocks/>
          </p:cNvCxnSpPr>
          <p:nvPr/>
        </p:nvCxnSpPr>
        <p:spPr>
          <a:xfrm flipV="1">
            <a:off x="7035282" y="1953654"/>
            <a:ext cx="0" cy="4381328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0142D4A5-EA06-6437-3E48-42E1D53B165F}"/>
              </a:ext>
            </a:extLst>
          </p:cNvPr>
          <p:cNvCxnSpPr>
            <a:cxnSpLocks/>
          </p:cNvCxnSpPr>
          <p:nvPr/>
        </p:nvCxnSpPr>
        <p:spPr>
          <a:xfrm>
            <a:off x="5492621" y="6317273"/>
            <a:ext cx="4411825" cy="7566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7A080C6D-00E0-FE5A-2769-CEE6DD1B2A64}"/>
              </a:ext>
            </a:extLst>
          </p:cNvPr>
          <p:cNvCxnSpPr>
            <a:cxnSpLocks/>
          </p:cNvCxnSpPr>
          <p:nvPr/>
        </p:nvCxnSpPr>
        <p:spPr>
          <a:xfrm>
            <a:off x="0" y="484238"/>
            <a:ext cx="693652" cy="6871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A9081CD9-382F-ADE2-8FD4-B7F2C7E31844}"/>
              </a:ext>
            </a:extLst>
          </p:cNvPr>
          <p:cNvCxnSpPr>
            <a:cxnSpLocks/>
          </p:cNvCxnSpPr>
          <p:nvPr/>
        </p:nvCxnSpPr>
        <p:spPr>
          <a:xfrm>
            <a:off x="11199651" y="502898"/>
            <a:ext cx="992349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1DDC0C0D-2C7C-2441-F064-53A6F1A1D3BC}"/>
              </a:ext>
            </a:extLst>
          </p:cNvPr>
          <p:cNvSpPr txBox="1"/>
          <p:nvPr/>
        </p:nvSpPr>
        <p:spPr>
          <a:xfrm>
            <a:off x="6515101" y="191851"/>
            <a:ext cx="4762420" cy="5847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kumimoji="0" lang="uk-UA" sz="3200" b="0" i="0" u="none" strike="noStrike" kern="1200" cap="none" spc="0" normalizeH="0" baseline="0" noProof="0" dirty="0"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Актуальні можливості</a:t>
            </a:r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AC5C81BB-F55D-6DAB-82A0-2108F06102C0}"/>
              </a:ext>
            </a:extLst>
          </p:cNvPr>
          <p:cNvCxnSpPr>
            <a:cxnSpLocks/>
            <a:endCxn id="56" idx="1"/>
          </p:cNvCxnSpPr>
          <p:nvPr/>
        </p:nvCxnSpPr>
        <p:spPr>
          <a:xfrm flipV="1">
            <a:off x="2404787" y="484239"/>
            <a:ext cx="4110314" cy="687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EFE84EE5-94D2-88AF-2BE2-E7BF0303A7D3}"/>
              </a:ext>
            </a:extLst>
          </p:cNvPr>
          <p:cNvCxnSpPr>
            <a:cxnSpLocks/>
          </p:cNvCxnSpPr>
          <p:nvPr/>
        </p:nvCxnSpPr>
        <p:spPr>
          <a:xfrm flipV="1">
            <a:off x="1135305" y="477367"/>
            <a:ext cx="747451" cy="6871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8CE6BF0F-FFA3-9D8C-CC38-160E300DD02B}"/>
              </a:ext>
            </a:extLst>
          </p:cNvPr>
          <p:cNvSpPr txBox="1"/>
          <p:nvPr/>
        </p:nvSpPr>
        <p:spPr>
          <a:xfrm>
            <a:off x="875524" y="1087674"/>
            <a:ext cx="10431619" cy="70788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ГРАНТИ НА СТВОРЕННЯ МОЖЛИВОСТЕЙ АКТИВНОЇ ГРИ ДІТЕЙ І МОЛОДІ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4A3C9FDC-7462-546A-C621-9989E9FB72E7}"/>
              </a:ext>
            </a:extLst>
          </p:cNvPr>
          <p:cNvSpPr txBox="1"/>
          <p:nvPr/>
        </p:nvSpPr>
        <p:spPr>
          <a:xfrm>
            <a:off x="875524" y="1868958"/>
            <a:ext cx="3080656" cy="3108543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кого: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lvl="0">
              <a:defRPr/>
            </a:pP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юридично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зареєстровані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організації,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які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реалізують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проєкти для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дітей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та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молоді</a:t>
            </a:r>
            <a:endParaRPr lang="ru-RU" sz="1600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lvl="0">
              <a:defRPr/>
            </a:pPr>
            <a:endParaRPr lang="ru-RU" sz="1600" b="1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lvl="0">
              <a:defRPr/>
            </a:pPr>
            <a:endParaRPr lang="ru-RU" sz="1600" b="1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Напрям: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розвиток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дитячих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і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молодіжних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просторів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активне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дозвілля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інклюзивні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громадські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простори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C1FA3270-9E79-7F77-C34D-172E0E63E8C9}"/>
              </a:ext>
            </a:extLst>
          </p:cNvPr>
          <p:cNvSpPr txBox="1"/>
          <p:nvPr/>
        </p:nvSpPr>
        <p:spPr>
          <a:xfrm>
            <a:off x="3948403" y="1870570"/>
            <a:ext cx="3088436" cy="295465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Фінансування: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від 50 000 до 100 000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доларів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США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lvl="0"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Дедлайн:</a:t>
            </a:r>
            <a:endParaRPr lang="uk-UA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не 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зазначено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Організатор: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lang="fr-FR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Active Play Challenge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1F654A85-5E97-7473-81A1-A0479F4FAAFA}"/>
              </a:ext>
            </a:extLst>
          </p:cNvPr>
          <p:cNvSpPr txBox="1"/>
          <p:nvPr/>
        </p:nvSpPr>
        <p:spPr>
          <a:xfrm>
            <a:off x="7035282" y="1868958"/>
            <a:ext cx="4356617" cy="3046988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Грантова програма підтримує інноваційні проєкти, що створюють більше можливостей для активної гри дітей та молоді, розвивають безпечні й інклюзивні громадські простори, інтегрують активну гру у повсякденне життя та сприяють здоровому розвитку дітей. Підтримуються проєкти у трьох напрямах: проєктування просторів, інтеграція активної гри у повсякденну діяльність та рішення для раннього розвитку дітей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7C8A7958-666F-48DB-2066-91A4B77D769C}"/>
              </a:ext>
            </a:extLst>
          </p:cNvPr>
          <p:cNvSpPr txBox="1"/>
          <p:nvPr/>
        </p:nvSpPr>
        <p:spPr>
          <a:xfrm>
            <a:off x="5473575" y="5881130"/>
            <a:ext cx="1561707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Детальніше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A39A2A6E-3155-5D49-DD0E-2525C24F603C}"/>
              </a:ext>
            </a:extLst>
          </p:cNvPr>
          <p:cNvCxnSpPr>
            <a:cxnSpLocks/>
          </p:cNvCxnSpPr>
          <p:nvPr/>
        </p:nvCxnSpPr>
        <p:spPr>
          <a:xfrm flipV="1">
            <a:off x="5483098" y="5791676"/>
            <a:ext cx="0" cy="539964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:a16="http://schemas.microsoft.com/office/drawing/2014/main" id="{62D278B8-06D8-8157-BE88-2B190A23FB7D}"/>
              </a:ext>
            </a:extLst>
          </p:cNvPr>
          <p:cNvSpPr txBox="1"/>
          <p:nvPr/>
        </p:nvSpPr>
        <p:spPr>
          <a:xfrm>
            <a:off x="7024891" y="5883604"/>
            <a:ext cx="2877718" cy="40011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  <a:hlinkClick r:id="rId6"/>
              </a:rPr>
              <a:t>https://gurt.org.ua/news/grants/112187/</a:t>
            </a:r>
            <a:r>
              <a:rPr kumimoji="0" lang="uk-UA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9381277-F335-17EC-640C-2C5BA43530F3}"/>
              </a:ext>
            </a:extLst>
          </p:cNvPr>
          <p:cNvSpPr/>
          <p:nvPr/>
        </p:nvSpPr>
        <p:spPr>
          <a:xfrm>
            <a:off x="9913968" y="5048453"/>
            <a:ext cx="1402700" cy="1276386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B8E0469D-9353-9A82-E29D-7B4A5F119746}"/>
              </a:ext>
            </a:extLst>
          </p:cNvPr>
          <p:cNvSpPr/>
          <p:nvPr/>
        </p:nvSpPr>
        <p:spPr>
          <a:xfrm>
            <a:off x="693652" y="252403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94EDEE-5043-8CAA-50D0-FD5FEBA493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3081" y="38951"/>
            <a:ext cx="981541" cy="10120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2EF6582-4118-1505-4EE5-82DEE71C0016}"/>
              </a:ext>
            </a:extLst>
          </p:cNvPr>
          <p:cNvSpPr txBox="1"/>
          <p:nvPr/>
        </p:nvSpPr>
        <p:spPr>
          <a:xfrm>
            <a:off x="478577" y="272065"/>
            <a:ext cx="871804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10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776793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189828-3665-C140-5E58-5C5FFD4E7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5BF1A9-701B-492E-6969-4FB92D83A2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925050" y="5057776"/>
            <a:ext cx="1371600" cy="1266824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8AE3F6C-78CA-4C10-6931-049456ED2385}"/>
              </a:ext>
            </a:extLst>
          </p:cNvPr>
          <p:cNvCxnSpPr>
            <a:cxnSpLocks/>
          </p:cNvCxnSpPr>
          <p:nvPr/>
        </p:nvCxnSpPr>
        <p:spPr>
          <a:xfrm>
            <a:off x="5483098" y="5791676"/>
            <a:ext cx="4421348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53E989ED-1B4C-D82A-78E0-6879B798AE99}"/>
              </a:ext>
            </a:extLst>
          </p:cNvPr>
          <p:cNvCxnSpPr>
            <a:cxnSpLocks/>
          </p:cNvCxnSpPr>
          <p:nvPr/>
        </p:nvCxnSpPr>
        <p:spPr>
          <a:xfrm flipV="1">
            <a:off x="3946848" y="1953654"/>
            <a:ext cx="8556" cy="4371185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B1293F41-DC7C-586E-60CF-DAA29DC3BED7}"/>
              </a:ext>
            </a:extLst>
          </p:cNvPr>
          <p:cNvCxnSpPr>
            <a:cxnSpLocks/>
          </p:cNvCxnSpPr>
          <p:nvPr/>
        </p:nvCxnSpPr>
        <p:spPr>
          <a:xfrm flipV="1">
            <a:off x="7035282" y="1953654"/>
            <a:ext cx="0" cy="4381328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BAE04E98-7685-D450-B57C-3B8600C92ABA}"/>
              </a:ext>
            </a:extLst>
          </p:cNvPr>
          <p:cNvCxnSpPr>
            <a:cxnSpLocks/>
          </p:cNvCxnSpPr>
          <p:nvPr/>
        </p:nvCxnSpPr>
        <p:spPr>
          <a:xfrm>
            <a:off x="5492621" y="6317273"/>
            <a:ext cx="4411825" cy="7566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3D9A99A1-C212-E19B-27E0-90AD69D1989B}"/>
              </a:ext>
            </a:extLst>
          </p:cNvPr>
          <p:cNvCxnSpPr>
            <a:cxnSpLocks/>
          </p:cNvCxnSpPr>
          <p:nvPr/>
        </p:nvCxnSpPr>
        <p:spPr>
          <a:xfrm>
            <a:off x="0" y="484238"/>
            <a:ext cx="693652" cy="6871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B2FA6DD6-F6ED-0CF1-28B8-6AD987678174}"/>
              </a:ext>
            </a:extLst>
          </p:cNvPr>
          <p:cNvCxnSpPr>
            <a:cxnSpLocks/>
          </p:cNvCxnSpPr>
          <p:nvPr/>
        </p:nvCxnSpPr>
        <p:spPr>
          <a:xfrm>
            <a:off x="11199651" y="502898"/>
            <a:ext cx="992349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AC9F4A72-F8CE-A900-544B-5EA3992FB808}"/>
              </a:ext>
            </a:extLst>
          </p:cNvPr>
          <p:cNvSpPr txBox="1"/>
          <p:nvPr/>
        </p:nvSpPr>
        <p:spPr>
          <a:xfrm>
            <a:off x="6543675" y="191851"/>
            <a:ext cx="4733846" cy="5847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kumimoji="0" lang="uk-UA" sz="3200" b="0" i="0" u="none" strike="noStrike" kern="1200" cap="none" spc="0" normalizeH="0" baseline="0" noProof="0" dirty="0"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Актуальні можливості</a:t>
            </a:r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A907BC77-987A-AF25-9DBF-487D4007480C}"/>
              </a:ext>
            </a:extLst>
          </p:cNvPr>
          <p:cNvCxnSpPr>
            <a:cxnSpLocks/>
          </p:cNvCxnSpPr>
          <p:nvPr/>
        </p:nvCxnSpPr>
        <p:spPr>
          <a:xfrm flipV="1">
            <a:off x="2404787" y="493764"/>
            <a:ext cx="4138888" cy="687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A2BAE704-B8B1-B23A-B260-AF38EB61241F}"/>
              </a:ext>
            </a:extLst>
          </p:cNvPr>
          <p:cNvCxnSpPr>
            <a:cxnSpLocks/>
          </p:cNvCxnSpPr>
          <p:nvPr/>
        </p:nvCxnSpPr>
        <p:spPr>
          <a:xfrm flipV="1">
            <a:off x="1135305" y="486892"/>
            <a:ext cx="747451" cy="6871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A1A6DAB8-3DC7-E643-424A-5515F52607F0}"/>
              </a:ext>
            </a:extLst>
          </p:cNvPr>
          <p:cNvSpPr txBox="1"/>
          <p:nvPr/>
        </p:nvSpPr>
        <p:spPr>
          <a:xfrm>
            <a:off x="875524" y="1087674"/>
            <a:ext cx="10431619" cy="70788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ПРОГРАМА BLOOM «СТВОРЕННЯ ЗАСОБІВ ДЛЯ ІСНУВАННЯ ТА МОЖЛИВОСТЕЙ ДЛЯ ОПТИМІЗОВАНИХ РИНКІВ»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2806C977-0A2B-72FC-7B61-E3B418EE3381}"/>
              </a:ext>
            </a:extLst>
          </p:cNvPr>
          <p:cNvSpPr txBox="1"/>
          <p:nvPr/>
        </p:nvSpPr>
        <p:spPr>
          <a:xfrm>
            <a:off x="875524" y="1868958"/>
            <a:ext cx="3080656" cy="4585871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кого: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малий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середній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бізнес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— ФОП і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юридичні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особи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різних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форм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власності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(ТОВ, ПП, ТДВ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тощо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),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які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мають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соціально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орієнтовану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бізнес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-модель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Напрям: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розвиток малого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середнього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бізнесу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створення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і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збереження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робочих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місць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працевлаштування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ВПО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місцевого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населення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підтримка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соціально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й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екологічно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06996702-034E-6810-BC3F-FCD455B45179}"/>
              </a:ext>
            </a:extLst>
          </p:cNvPr>
          <p:cNvSpPr txBox="1"/>
          <p:nvPr/>
        </p:nvSpPr>
        <p:spPr>
          <a:xfrm>
            <a:off x="3948403" y="1870570"/>
            <a:ext cx="3088436" cy="37548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Фінансування: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малого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бізнесу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– 17-23 тис.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доларів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США;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середнього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бізнесу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–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17-30 тис.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доларів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США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lvl="0"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Дедлайн: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Не зазначено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lvl="0"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lvl="0"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Організатор: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Mercy Corps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спільно з ГО «Вест Юкрейн </a:t>
            </a:r>
            <a:r>
              <a:rPr kumimoji="0" lang="uk-UA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Діджитал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»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3BAF9B29-5107-3CE3-CBC1-892CA49E75AA}"/>
              </a:ext>
            </a:extLst>
          </p:cNvPr>
          <p:cNvSpPr txBox="1"/>
          <p:nvPr/>
        </p:nvSpPr>
        <p:spPr>
          <a:xfrm>
            <a:off x="5473575" y="5881130"/>
            <a:ext cx="1561707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Детальніше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CB5B609D-32C5-62BB-5D63-5677C1745D20}"/>
              </a:ext>
            </a:extLst>
          </p:cNvPr>
          <p:cNvCxnSpPr>
            <a:cxnSpLocks/>
          </p:cNvCxnSpPr>
          <p:nvPr/>
        </p:nvCxnSpPr>
        <p:spPr>
          <a:xfrm flipV="1">
            <a:off x="5483098" y="5791676"/>
            <a:ext cx="0" cy="539964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4C79AAAD-18BB-0A23-342E-FA0746510953}"/>
              </a:ext>
            </a:extLst>
          </p:cNvPr>
          <p:cNvSpPr txBox="1"/>
          <p:nvPr/>
        </p:nvSpPr>
        <p:spPr>
          <a:xfrm>
            <a:off x="478577" y="272065"/>
            <a:ext cx="871804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11</a:t>
            </a:r>
            <a:endParaRPr lang="uk-UA" sz="24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15847A45-C0BC-D879-6996-1E92BE69DFFF}"/>
              </a:ext>
            </a:extLst>
          </p:cNvPr>
          <p:cNvSpPr/>
          <p:nvPr/>
        </p:nvSpPr>
        <p:spPr>
          <a:xfrm>
            <a:off x="9913968" y="5048453"/>
            <a:ext cx="1402700" cy="1276386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0955F738-07D4-3A61-A166-5C5551623E9B}"/>
              </a:ext>
            </a:extLst>
          </p:cNvPr>
          <p:cNvSpPr/>
          <p:nvPr/>
        </p:nvSpPr>
        <p:spPr>
          <a:xfrm>
            <a:off x="693652" y="252403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7FBD7F1-E453-1628-950C-4955D88381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3081" y="38951"/>
            <a:ext cx="981541" cy="10120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0B366A-3B70-B34D-5B18-7B2D7230A927}"/>
              </a:ext>
            </a:extLst>
          </p:cNvPr>
          <p:cNvSpPr txBox="1"/>
          <p:nvPr/>
        </p:nvSpPr>
        <p:spPr>
          <a:xfrm>
            <a:off x="7026727" y="5889266"/>
            <a:ext cx="2860610" cy="40011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  <a:hlinkClick r:id="rId7"/>
              </a:rPr>
              <a:t>https://gurt.org.ua/news/grants/112287/</a:t>
            </a:r>
            <a:r>
              <a:rPr kumimoji="0" lang="uk-UA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7C2BF6-493D-89E5-D566-74BC3DFB28D9}"/>
              </a:ext>
            </a:extLst>
          </p:cNvPr>
          <p:cNvSpPr txBox="1"/>
          <p:nvPr/>
        </p:nvSpPr>
        <p:spPr>
          <a:xfrm>
            <a:off x="7019925" y="1866901"/>
            <a:ext cx="432434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Програма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BLOOM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підтримує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підприємства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які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поєднують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комерційну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життєздатність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із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позитивним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соціальним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або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екологічним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впливом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.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Бізнес-ідея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має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бути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реалізована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протягом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3-4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місяців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передбачати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створення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або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збереження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робочих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місць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для ВПО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чи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місцевого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населення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.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Співфінансування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власними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коштами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можливе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але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не є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обов’язковим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0875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0F0C71-FE3D-EB1B-2559-26CC364EB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D750D93-EC5F-CEF9-5D90-5260AFBF35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2411" y="5056019"/>
            <a:ext cx="1420491" cy="1261254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4778DFC-5A64-761E-74D0-70406121DF0A}"/>
              </a:ext>
            </a:extLst>
          </p:cNvPr>
          <p:cNvCxnSpPr>
            <a:cxnSpLocks/>
          </p:cNvCxnSpPr>
          <p:nvPr/>
        </p:nvCxnSpPr>
        <p:spPr>
          <a:xfrm>
            <a:off x="5483098" y="5791676"/>
            <a:ext cx="4421348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1440AFC5-C499-FD4A-620F-269A963451A2}"/>
              </a:ext>
            </a:extLst>
          </p:cNvPr>
          <p:cNvCxnSpPr>
            <a:cxnSpLocks/>
          </p:cNvCxnSpPr>
          <p:nvPr/>
        </p:nvCxnSpPr>
        <p:spPr>
          <a:xfrm flipV="1">
            <a:off x="3946848" y="1953654"/>
            <a:ext cx="8556" cy="4371185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EA82CCF-A07B-5382-2D0E-B31C1E31D1DE}"/>
              </a:ext>
            </a:extLst>
          </p:cNvPr>
          <p:cNvCxnSpPr>
            <a:cxnSpLocks/>
          </p:cNvCxnSpPr>
          <p:nvPr/>
        </p:nvCxnSpPr>
        <p:spPr>
          <a:xfrm flipV="1">
            <a:off x="7035282" y="1953654"/>
            <a:ext cx="0" cy="4381328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9085FB3E-6396-E015-537B-F20F84DACEE5}"/>
              </a:ext>
            </a:extLst>
          </p:cNvPr>
          <p:cNvCxnSpPr>
            <a:cxnSpLocks/>
          </p:cNvCxnSpPr>
          <p:nvPr/>
        </p:nvCxnSpPr>
        <p:spPr>
          <a:xfrm>
            <a:off x="5492621" y="6317273"/>
            <a:ext cx="4411825" cy="756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FFCB19DB-D57C-2BF6-C7D7-2C46F34DDF9B}"/>
              </a:ext>
            </a:extLst>
          </p:cNvPr>
          <p:cNvCxnSpPr>
            <a:cxnSpLocks/>
            <a:endCxn id="29" idx="1"/>
          </p:cNvCxnSpPr>
          <p:nvPr/>
        </p:nvCxnSpPr>
        <p:spPr>
          <a:xfrm>
            <a:off x="0" y="484239"/>
            <a:ext cx="656250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01E16EB5-13AD-424A-C01C-DAF416B56A0F}"/>
              </a:ext>
            </a:extLst>
          </p:cNvPr>
          <p:cNvCxnSpPr>
            <a:cxnSpLocks/>
          </p:cNvCxnSpPr>
          <p:nvPr/>
        </p:nvCxnSpPr>
        <p:spPr>
          <a:xfrm>
            <a:off x="11199651" y="502898"/>
            <a:ext cx="992349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0166A8F3-1B79-3E9A-F820-713AB3681508}"/>
              </a:ext>
            </a:extLst>
          </p:cNvPr>
          <p:cNvSpPr txBox="1"/>
          <p:nvPr/>
        </p:nvSpPr>
        <p:spPr>
          <a:xfrm>
            <a:off x="6533785" y="191851"/>
            <a:ext cx="4743736" cy="5847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kumimoji="0" lang="uk-UA" sz="3200" b="0" i="0" u="none" strike="noStrike" kern="1200" cap="none" spc="0" normalizeH="0" baseline="0" noProof="0" dirty="0"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Актуальні можливості</a:t>
            </a:r>
            <a:endParaRPr lang="uk-UA" dirty="0"/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04E7EC7E-87C4-EE4A-D7AA-324F72FC8771}"/>
              </a:ext>
            </a:extLst>
          </p:cNvPr>
          <p:cNvCxnSpPr>
            <a:cxnSpLocks/>
          </p:cNvCxnSpPr>
          <p:nvPr/>
        </p:nvCxnSpPr>
        <p:spPr>
          <a:xfrm>
            <a:off x="2404787" y="491109"/>
            <a:ext cx="4128998" cy="23579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4BD906F4-C148-914B-38F8-2C0E18726F7D}"/>
              </a:ext>
            </a:extLst>
          </p:cNvPr>
          <p:cNvCxnSpPr>
            <a:cxnSpLocks/>
          </p:cNvCxnSpPr>
          <p:nvPr/>
        </p:nvCxnSpPr>
        <p:spPr>
          <a:xfrm>
            <a:off x="1097903" y="482313"/>
            <a:ext cx="826147" cy="1925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D18503B5-1F79-122A-4EC0-B6BE0058B3DE}"/>
              </a:ext>
            </a:extLst>
          </p:cNvPr>
          <p:cNvSpPr txBox="1"/>
          <p:nvPr/>
        </p:nvSpPr>
        <p:spPr>
          <a:xfrm>
            <a:off x="875524" y="1087674"/>
            <a:ext cx="10431619" cy="70788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КОМПЕНСАЦІЯ ДО 80% ВАРТОСТІ ВИТРАТ НА МЕЛІОРАЦІЮ ДЛЯ АГРАРІЇВ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8B8F32D-B3BF-6646-6645-54A2F679B588}"/>
              </a:ext>
            </a:extLst>
          </p:cNvPr>
          <p:cNvSpPr txBox="1"/>
          <p:nvPr/>
        </p:nvSpPr>
        <p:spPr>
          <a:xfrm>
            <a:off x="875524" y="1868958"/>
            <a:ext cx="3080656" cy="2646878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кого: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сільськогосподарські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товаровиробники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різних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форм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власності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Напрям: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аграрний сектор,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меліорація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розвиток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сільського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господарства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BE262C11-DBC6-2223-48BE-919599C99F8C}"/>
              </a:ext>
            </a:extLst>
          </p:cNvPr>
          <p:cNvSpPr txBox="1"/>
          <p:nvPr/>
        </p:nvSpPr>
        <p:spPr>
          <a:xfrm>
            <a:off x="3948403" y="1870570"/>
            <a:ext cx="3088436" cy="393954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Фінансування: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компенсація до 50%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вартості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проєкту, до 80% — для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прифронтових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деокупованих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територій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Дедлайн: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31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жовтня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2026 року</a:t>
            </a:r>
            <a:endParaRPr kumimoji="0" lang="uk-UA" sz="160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Організатор: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Міністерство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аграрної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політики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продовольства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України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C1AD8DA-9283-8037-E34D-C9F03C488CDC}"/>
              </a:ext>
            </a:extLst>
          </p:cNvPr>
          <p:cNvSpPr txBox="1"/>
          <p:nvPr/>
        </p:nvSpPr>
        <p:spPr>
          <a:xfrm>
            <a:off x="7035282" y="1868958"/>
            <a:ext cx="4287417" cy="1323439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Програма підтримує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аграріїв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у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відновленні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модернізації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меліоративних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систем для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підвищення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врожайності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розвитку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зрошення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адаптації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до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кліматичних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змін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743C3969-1326-1B9A-4051-9231EFEE556D}"/>
              </a:ext>
            </a:extLst>
          </p:cNvPr>
          <p:cNvSpPr txBox="1"/>
          <p:nvPr/>
        </p:nvSpPr>
        <p:spPr>
          <a:xfrm>
            <a:off x="5473575" y="5881130"/>
            <a:ext cx="1561707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Детальніше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A9610A85-C221-3EE9-FFD5-8A5D21E9F77D}"/>
              </a:ext>
            </a:extLst>
          </p:cNvPr>
          <p:cNvCxnSpPr>
            <a:cxnSpLocks/>
          </p:cNvCxnSpPr>
          <p:nvPr/>
        </p:nvCxnSpPr>
        <p:spPr>
          <a:xfrm flipV="1">
            <a:off x="5483098" y="5791676"/>
            <a:ext cx="0" cy="539964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:a16="http://schemas.microsoft.com/office/drawing/2014/main" id="{BEA054FE-21D6-9DA8-EE30-166C8C48A766}"/>
              </a:ext>
            </a:extLst>
          </p:cNvPr>
          <p:cNvSpPr txBox="1"/>
          <p:nvPr/>
        </p:nvSpPr>
        <p:spPr>
          <a:xfrm>
            <a:off x="7004109" y="5859889"/>
            <a:ext cx="2861193" cy="40011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  <a:hlinkClick r:id="rId5"/>
              </a:rPr>
              <a:t>https://grant.market/opp/agricultural-reclamation</a:t>
            </a:r>
            <a:r>
              <a:rPr kumimoji="0" lang="uk-UA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7119243D-930B-8D52-D395-A5846FBDC346}"/>
              </a:ext>
            </a:extLst>
          </p:cNvPr>
          <p:cNvSpPr/>
          <p:nvPr/>
        </p:nvSpPr>
        <p:spPr>
          <a:xfrm>
            <a:off x="9913968" y="5048453"/>
            <a:ext cx="1402700" cy="1276386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077B8884-0215-B3AA-639A-B280099FB562}"/>
              </a:ext>
            </a:extLst>
          </p:cNvPr>
          <p:cNvSpPr/>
          <p:nvPr/>
        </p:nvSpPr>
        <p:spPr>
          <a:xfrm>
            <a:off x="656250" y="233744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CE6686-5B46-E17D-2D7E-D30F68E4DD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1113" y="0"/>
            <a:ext cx="1194920" cy="12680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D88C58-26CF-33E2-5494-DAB4B433828E}"/>
              </a:ext>
            </a:extLst>
          </p:cNvPr>
          <p:cNvSpPr txBox="1"/>
          <p:nvPr/>
        </p:nvSpPr>
        <p:spPr>
          <a:xfrm>
            <a:off x="421427" y="272065"/>
            <a:ext cx="871804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12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599377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6BF3F5-268D-2ABD-26AC-A02BD1CAD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0F37C89-4F96-B616-A0F7-487ED6388D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925050" y="5038724"/>
            <a:ext cx="1381125" cy="1266825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09B0CDE4-C3C4-0D8A-85A4-B1D6E78B12D0}"/>
              </a:ext>
            </a:extLst>
          </p:cNvPr>
          <p:cNvCxnSpPr>
            <a:cxnSpLocks/>
          </p:cNvCxnSpPr>
          <p:nvPr/>
        </p:nvCxnSpPr>
        <p:spPr>
          <a:xfrm>
            <a:off x="5483098" y="5791676"/>
            <a:ext cx="4421348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6AE2C60D-D257-E8A3-6342-1D6CFE322788}"/>
              </a:ext>
            </a:extLst>
          </p:cNvPr>
          <p:cNvCxnSpPr>
            <a:cxnSpLocks/>
          </p:cNvCxnSpPr>
          <p:nvPr/>
        </p:nvCxnSpPr>
        <p:spPr>
          <a:xfrm flipV="1">
            <a:off x="3946848" y="1953654"/>
            <a:ext cx="8556" cy="4371185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4CCB2607-16E1-7141-F184-BBAEE5F07D5A}"/>
              </a:ext>
            </a:extLst>
          </p:cNvPr>
          <p:cNvCxnSpPr>
            <a:cxnSpLocks/>
          </p:cNvCxnSpPr>
          <p:nvPr/>
        </p:nvCxnSpPr>
        <p:spPr>
          <a:xfrm flipV="1">
            <a:off x="7035282" y="1953654"/>
            <a:ext cx="0" cy="4381328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78A6443-E64C-FC6F-402C-D36F317AE403}"/>
              </a:ext>
            </a:extLst>
          </p:cNvPr>
          <p:cNvCxnSpPr>
            <a:cxnSpLocks/>
          </p:cNvCxnSpPr>
          <p:nvPr/>
        </p:nvCxnSpPr>
        <p:spPr>
          <a:xfrm>
            <a:off x="5492621" y="6317273"/>
            <a:ext cx="4411825" cy="756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E85803F9-0EDD-F003-C02B-0193CE7CFDC8}"/>
              </a:ext>
            </a:extLst>
          </p:cNvPr>
          <p:cNvCxnSpPr>
            <a:cxnSpLocks/>
            <a:endCxn id="29" idx="1"/>
          </p:cNvCxnSpPr>
          <p:nvPr/>
        </p:nvCxnSpPr>
        <p:spPr>
          <a:xfrm>
            <a:off x="0" y="484239"/>
            <a:ext cx="656250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8B7F9D79-E153-B9AB-ED44-A18116AE5AD5}"/>
              </a:ext>
            </a:extLst>
          </p:cNvPr>
          <p:cNvCxnSpPr>
            <a:cxnSpLocks/>
          </p:cNvCxnSpPr>
          <p:nvPr/>
        </p:nvCxnSpPr>
        <p:spPr>
          <a:xfrm>
            <a:off x="11199651" y="502898"/>
            <a:ext cx="992349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874D49DE-881B-D5CA-32ED-D90765DC254E}"/>
              </a:ext>
            </a:extLst>
          </p:cNvPr>
          <p:cNvSpPr txBox="1"/>
          <p:nvPr/>
        </p:nvSpPr>
        <p:spPr>
          <a:xfrm>
            <a:off x="6533785" y="191851"/>
            <a:ext cx="4743736" cy="5847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kumimoji="0" lang="uk-UA" sz="3200" b="0" i="0" u="none" strike="noStrike" kern="1200" cap="none" spc="0" normalizeH="0" baseline="0" noProof="0" dirty="0"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Актуальні можливості</a:t>
            </a:r>
            <a:endParaRPr lang="uk-UA" dirty="0"/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D2860D75-13C4-D60A-AE8A-596B4689CC9D}"/>
              </a:ext>
            </a:extLst>
          </p:cNvPr>
          <p:cNvCxnSpPr>
            <a:cxnSpLocks/>
          </p:cNvCxnSpPr>
          <p:nvPr/>
        </p:nvCxnSpPr>
        <p:spPr>
          <a:xfrm>
            <a:off x="2404787" y="491109"/>
            <a:ext cx="4128998" cy="23579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2040D4B7-B0A6-8CE3-A9A9-085458CC21FA}"/>
              </a:ext>
            </a:extLst>
          </p:cNvPr>
          <p:cNvCxnSpPr>
            <a:cxnSpLocks/>
          </p:cNvCxnSpPr>
          <p:nvPr/>
        </p:nvCxnSpPr>
        <p:spPr>
          <a:xfrm>
            <a:off x="1097903" y="482313"/>
            <a:ext cx="826147" cy="1925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B6ED7435-7A6F-087F-030B-2DFAF37D8C41}"/>
              </a:ext>
            </a:extLst>
          </p:cNvPr>
          <p:cNvSpPr txBox="1"/>
          <p:nvPr/>
        </p:nvSpPr>
        <p:spPr>
          <a:xfrm>
            <a:off x="875524" y="1087674"/>
            <a:ext cx="10431619" cy="70788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КОНКУРС ПРОЄКТІВ НА ЗАПОБІГАННЯ ГЕНДЕРНО ЗУМОВЛЕНОМУ НАСИЛЬСТВУ ТА НАСИЛЬСТВУ ЩОДО ДІТЕЙ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7C33251E-57A7-1A1A-D878-CA89473375E8}"/>
              </a:ext>
            </a:extLst>
          </p:cNvPr>
          <p:cNvSpPr txBox="1"/>
          <p:nvPr/>
        </p:nvSpPr>
        <p:spPr>
          <a:xfrm>
            <a:off x="875524" y="1868958"/>
            <a:ext cx="3080656" cy="412420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кого: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організації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громадянського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суспільства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державні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міжнародні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організації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інші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юридичні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особи,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які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мають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право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брати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участь у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програмі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CERV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Напрям: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захист прав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людини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протидія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гендерно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зумовленому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домашньому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насильству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захист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дітей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E936C85-3A0B-5900-0605-C88915AF99E2}"/>
              </a:ext>
            </a:extLst>
          </p:cNvPr>
          <p:cNvSpPr txBox="1"/>
          <p:nvPr/>
        </p:nvSpPr>
        <p:spPr>
          <a:xfrm>
            <a:off x="3948403" y="1870570"/>
            <a:ext cx="3088436" cy="415498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Фінансування: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від 200 000 до 600 000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євро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від 1 до 2,5 млн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євро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.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Співфінансування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ЄС – до 90 %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Дедлайн: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3 листопада 2026 року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0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Організатор: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Європейська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Комісія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в межах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програми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Citizens, Equality, Rights and Values (CERV)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6C3B1224-E480-F9F5-3483-02319D9D6116}"/>
              </a:ext>
            </a:extLst>
          </p:cNvPr>
          <p:cNvSpPr txBox="1"/>
          <p:nvPr/>
        </p:nvSpPr>
        <p:spPr>
          <a:xfrm>
            <a:off x="7035282" y="1868958"/>
            <a:ext cx="4287417" cy="255454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Конкурс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підтримує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проєкти,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спрямовані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на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запобігання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протидію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гендерно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зумовленому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й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домашньому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насильству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захист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постраждалих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посилення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систем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захисту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дітей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впровадження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положень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Стамбульської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конвенції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розвиток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механізмів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підтримки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організацій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громадянського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суспільства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через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субгрантування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03A6F299-8085-36BC-DE5A-29770372D970}"/>
              </a:ext>
            </a:extLst>
          </p:cNvPr>
          <p:cNvSpPr txBox="1"/>
          <p:nvPr/>
        </p:nvSpPr>
        <p:spPr>
          <a:xfrm>
            <a:off x="5473575" y="5881130"/>
            <a:ext cx="1561707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Детальніше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49D4C0A9-839B-2446-463C-9FB2AE1B7878}"/>
              </a:ext>
            </a:extLst>
          </p:cNvPr>
          <p:cNvCxnSpPr>
            <a:cxnSpLocks/>
          </p:cNvCxnSpPr>
          <p:nvPr/>
        </p:nvCxnSpPr>
        <p:spPr>
          <a:xfrm flipV="1">
            <a:off x="5483098" y="5791676"/>
            <a:ext cx="0" cy="539964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AA3AEE74-BF24-ACBB-7BC9-6EC4E07B92DA}"/>
              </a:ext>
            </a:extLst>
          </p:cNvPr>
          <p:cNvSpPr txBox="1"/>
          <p:nvPr/>
        </p:nvSpPr>
        <p:spPr>
          <a:xfrm>
            <a:off x="514961" y="251480"/>
            <a:ext cx="724863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13</a:t>
            </a:r>
            <a:endParaRPr lang="uk-UA" sz="2400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E3AEE430-FA98-8DDE-DE5D-0E0B565B3742}"/>
              </a:ext>
            </a:extLst>
          </p:cNvPr>
          <p:cNvSpPr txBox="1"/>
          <p:nvPr/>
        </p:nvSpPr>
        <p:spPr>
          <a:xfrm>
            <a:off x="7042209" y="5869414"/>
            <a:ext cx="2861193" cy="40011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  <a:hlinkClick r:id="rId6"/>
              </a:rPr>
              <a:t>https://gurt.org.ua/news/grants/112117/</a:t>
            </a:r>
            <a:r>
              <a:rPr kumimoji="0" lang="uk-UA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uk-UA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A15046FD-1555-D264-C7E9-21F8E042333A}"/>
              </a:ext>
            </a:extLst>
          </p:cNvPr>
          <p:cNvSpPr/>
          <p:nvPr/>
        </p:nvSpPr>
        <p:spPr>
          <a:xfrm>
            <a:off x="9913968" y="5048453"/>
            <a:ext cx="1402700" cy="1276386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DD2474C4-BFC5-4CAF-599F-052DF75648F7}"/>
              </a:ext>
            </a:extLst>
          </p:cNvPr>
          <p:cNvSpPr/>
          <p:nvPr/>
        </p:nvSpPr>
        <p:spPr>
          <a:xfrm>
            <a:off x="656250" y="233744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4F4C46-DB65-165F-4126-4CB77ED6D6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1113" y="0"/>
            <a:ext cx="1194920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0124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DF612B-DFDF-D779-F5B0-839B977E9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21A3773-99C9-9935-8AD2-46E920E2E9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925050" y="5048250"/>
            <a:ext cx="1390650" cy="1266826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92056138-5A60-2922-1A2D-EACFF7C9A181}"/>
              </a:ext>
            </a:extLst>
          </p:cNvPr>
          <p:cNvCxnSpPr>
            <a:cxnSpLocks/>
          </p:cNvCxnSpPr>
          <p:nvPr/>
        </p:nvCxnSpPr>
        <p:spPr>
          <a:xfrm>
            <a:off x="5483098" y="5791676"/>
            <a:ext cx="4421348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588C4CA-0BE5-7C97-1C96-6E8D130BB36E}"/>
              </a:ext>
            </a:extLst>
          </p:cNvPr>
          <p:cNvCxnSpPr>
            <a:cxnSpLocks/>
          </p:cNvCxnSpPr>
          <p:nvPr/>
        </p:nvCxnSpPr>
        <p:spPr>
          <a:xfrm flipV="1">
            <a:off x="3946848" y="1953654"/>
            <a:ext cx="8556" cy="4371185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A77652B6-98C4-977E-7199-FC242E93F310}"/>
              </a:ext>
            </a:extLst>
          </p:cNvPr>
          <p:cNvCxnSpPr>
            <a:cxnSpLocks/>
          </p:cNvCxnSpPr>
          <p:nvPr/>
        </p:nvCxnSpPr>
        <p:spPr>
          <a:xfrm flipV="1">
            <a:off x="7035282" y="1953654"/>
            <a:ext cx="0" cy="4381328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2A081EE-2F42-D011-EA01-9334EE79C1C6}"/>
              </a:ext>
            </a:extLst>
          </p:cNvPr>
          <p:cNvCxnSpPr>
            <a:cxnSpLocks/>
          </p:cNvCxnSpPr>
          <p:nvPr/>
        </p:nvCxnSpPr>
        <p:spPr>
          <a:xfrm>
            <a:off x="5492621" y="6317273"/>
            <a:ext cx="4411825" cy="756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55ED574-5F0F-CC0A-19F7-1698B263377B}"/>
              </a:ext>
            </a:extLst>
          </p:cNvPr>
          <p:cNvCxnSpPr>
            <a:cxnSpLocks/>
          </p:cNvCxnSpPr>
          <p:nvPr/>
        </p:nvCxnSpPr>
        <p:spPr>
          <a:xfrm>
            <a:off x="0" y="484238"/>
            <a:ext cx="693652" cy="6871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24A9F07-A14E-F8F8-36B2-07DD301BB6F5}"/>
              </a:ext>
            </a:extLst>
          </p:cNvPr>
          <p:cNvCxnSpPr>
            <a:cxnSpLocks/>
          </p:cNvCxnSpPr>
          <p:nvPr/>
        </p:nvCxnSpPr>
        <p:spPr>
          <a:xfrm>
            <a:off x="11199651" y="502898"/>
            <a:ext cx="992349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A575561-69A5-9CB8-3678-BCE32B456CB1}"/>
              </a:ext>
            </a:extLst>
          </p:cNvPr>
          <p:cNvSpPr txBox="1"/>
          <p:nvPr/>
        </p:nvSpPr>
        <p:spPr>
          <a:xfrm>
            <a:off x="7571953" y="191851"/>
            <a:ext cx="3705567" cy="5847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kumimoji="0" lang="uk-UA" sz="3200" b="0" i="0" u="none" strike="noStrike" kern="1200" cap="none" spc="0" normalizeH="0" baseline="0" noProof="0" dirty="0"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Нові можливості</a:t>
            </a:r>
            <a:endParaRPr lang="uk-UA" dirty="0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655853D-EE91-55FE-B162-170FC63F0394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2404787" y="484239"/>
            <a:ext cx="5167166" cy="687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9739C95-5F6D-6428-0070-82CA7AF1246A}"/>
              </a:ext>
            </a:extLst>
          </p:cNvPr>
          <p:cNvCxnSpPr>
            <a:cxnSpLocks/>
          </p:cNvCxnSpPr>
          <p:nvPr/>
        </p:nvCxnSpPr>
        <p:spPr>
          <a:xfrm flipV="1">
            <a:off x="1135305" y="477367"/>
            <a:ext cx="747451" cy="6871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5F1B403-149D-F16D-3995-5FA33BC76C7C}"/>
              </a:ext>
            </a:extLst>
          </p:cNvPr>
          <p:cNvSpPr txBox="1"/>
          <p:nvPr/>
        </p:nvSpPr>
        <p:spPr>
          <a:xfrm>
            <a:off x="875524" y="1868958"/>
            <a:ext cx="3080656" cy="360098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кого: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lvl="0">
              <a:defRPr/>
            </a:pP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громадські та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благодійні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організації,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які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працюють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у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молодіжній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сфері</a:t>
            </a:r>
            <a:endParaRPr lang="ru-RU" sz="1600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lvl="0">
              <a:defRPr/>
            </a:pPr>
            <a:endParaRPr lang="ru-RU" sz="1600" b="1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lvl="0">
              <a:defRPr/>
            </a:pPr>
            <a:endParaRPr lang="ru-RU" sz="1600" b="1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Напрям: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психосоціальний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добробут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молоді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;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громадське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волонтерство;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активне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громадянство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участь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молоді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в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ухваленні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рішень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;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економічна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самостійність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молоді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880AD61-9D47-5067-982C-FBE685CD5624}"/>
              </a:ext>
            </a:extLst>
          </p:cNvPr>
          <p:cNvSpPr txBox="1"/>
          <p:nvPr/>
        </p:nvSpPr>
        <p:spPr>
          <a:xfrm>
            <a:off x="3948403" y="1870570"/>
            <a:ext cx="3088436" cy="3416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Фінансування: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 15 000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доларів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США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Дедлайн:</a:t>
            </a:r>
            <a:endParaRPr lang="uk-UA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9A2626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31 серпня 2026 року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(до 12:00)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Організатор: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ПРООН в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Україні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за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підтримки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міжнародних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партнерів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DB056D-6EE8-947A-F4F0-13454BBC2FDE}"/>
              </a:ext>
            </a:extLst>
          </p:cNvPr>
          <p:cNvSpPr txBox="1"/>
          <p:nvPr/>
        </p:nvSpPr>
        <p:spPr>
          <a:xfrm>
            <a:off x="7035282" y="1868958"/>
            <a:ext cx="4356617" cy="255454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Конкурс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спрямований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на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створення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системних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і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сталих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механізмів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залучення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молоді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до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життя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громади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. Проєкти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можуть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реалізовуватися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у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Балаклійській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Зміївській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Краснокутській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Лозівській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Мереф’янській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Нововодолазькій,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Златопільській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Савинській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Солоницівській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та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Чугуївській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громадах.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6D88B07-80B1-9635-BC80-2A6CFCC7B7B4}"/>
              </a:ext>
            </a:extLst>
          </p:cNvPr>
          <p:cNvSpPr txBox="1"/>
          <p:nvPr/>
        </p:nvSpPr>
        <p:spPr>
          <a:xfrm>
            <a:off x="5473575" y="5881130"/>
            <a:ext cx="1561707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Детальніше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ADBB7C79-620F-ECB6-1D39-B2AB80A55236}"/>
              </a:ext>
            </a:extLst>
          </p:cNvPr>
          <p:cNvCxnSpPr>
            <a:cxnSpLocks/>
          </p:cNvCxnSpPr>
          <p:nvPr/>
        </p:nvCxnSpPr>
        <p:spPr>
          <a:xfrm flipV="1">
            <a:off x="5483098" y="5791676"/>
            <a:ext cx="0" cy="539964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1C7F815-8EF0-C4D8-6D43-FB05A82FE23D}"/>
              </a:ext>
            </a:extLst>
          </p:cNvPr>
          <p:cNvSpPr txBox="1"/>
          <p:nvPr/>
        </p:nvSpPr>
        <p:spPr>
          <a:xfrm>
            <a:off x="478576" y="272065"/>
            <a:ext cx="871804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14</a:t>
            </a:r>
            <a:endParaRPr lang="uk-UA" sz="2400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41DE4304-4C44-C7FB-2B1B-B6E87B7F3A4B}"/>
              </a:ext>
            </a:extLst>
          </p:cNvPr>
          <p:cNvSpPr/>
          <p:nvPr/>
        </p:nvSpPr>
        <p:spPr>
          <a:xfrm>
            <a:off x="9913968" y="5048453"/>
            <a:ext cx="1402700" cy="1276386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7D45745-E859-3C43-7E16-BE12503A73A8}"/>
              </a:ext>
            </a:extLst>
          </p:cNvPr>
          <p:cNvSpPr/>
          <p:nvPr/>
        </p:nvSpPr>
        <p:spPr>
          <a:xfrm>
            <a:off x="693652" y="252403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F81B8FC5-236B-DD19-2B8D-F2F1B28472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6618" y="63822"/>
            <a:ext cx="1215402" cy="11278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64AED6-4B99-A740-4C18-9A820157C206}"/>
              </a:ext>
            </a:extLst>
          </p:cNvPr>
          <p:cNvSpPr txBox="1"/>
          <p:nvPr/>
        </p:nvSpPr>
        <p:spPr>
          <a:xfrm>
            <a:off x="885825" y="1074807"/>
            <a:ext cx="102489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ГРАНТ НА ЗАБЕЗПЕЧЕННЯ СИСТЕМНОГО ЗАЛУЧЕННЯ МОЛОДІ У ГРОМАДАХ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CE6541-3C2A-722B-2488-57FF7CD46E57}"/>
              </a:ext>
            </a:extLst>
          </p:cNvPr>
          <p:cNvSpPr txBox="1"/>
          <p:nvPr/>
        </p:nvSpPr>
        <p:spPr>
          <a:xfrm>
            <a:off x="7092445" y="5888821"/>
            <a:ext cx="2778919" cy="40011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fr-FR" sz="1000" dirty="0">
                <a:latin typeface="Bookman Old Style" panose="02050604050505020204" pitchFamily="18" charset="0"/>
                <a:hlinkClick r:id="rId7"/>
              </a:rPr>
              <a:t>https://gurt.org.ua/news/grants/112296/</a:t>
            </a:r>
            <a:r>
              <a:rPr lang="uk-UA" sz="1000" dirty="0">
                <a:latin typeface="Bookman Old Style" panose="0205060405050502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940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F0BA68-A841-8D50-E9ED-72BCEB2EA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7D2B51-B3C6-7B5F-A7D1-87B4AE5718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906001" y="5057776"/>
            <a:ext cx="1428750" cy="1266824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805FBA5F-C8FD-00D6-E64D-F36F2193181A}"/>
              </a:ext>
            </a:extLst>
          </p:cNvPr>
          <p:cNvCxnSpPr>
            <a:cxnSpLocks/>
          </p:cNvCxnSpPr>
          <p:nvPr/>
        </p:nvCxnSpPr>
        <p:spPr>
          <a:xfrm>
            <a:off x="5483098" y="5791676"/>
            <a:ext cx="4421348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C1D445F-0339-AB82-D7AD-11A0B25A61A1}"/>
              </a:ext>
            </a:extLst>
          </p:cNvPr>
          <p:cNvCxnSpPr>
            <a:cxnSpLocks/>
          </p:cNvCxnSpPr>
          <p:nvPr/>
        </p:nvCxnSpPr>
        <p:spPr>
          <a:xfrm flipV="1">
            <a:off x="3946848" y="1953654"/>
            <a:ext cx="8556" cy="4371185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3A79E7F5-E7FE-5DBA-A618-63E9DE26A494}"/>
              </a:ext>
            </a:extLst>
          </p:cNvPr>
          <p:cNvCxnSpPr>
            <a:cxnSpLocks/>
          </p:cNvCxnSpPr>
          <p:nvPr/>
        </p:nvCxnSpPr>
        <p:spPr>
          <a:xfrm flipV="1">
            <a:off x="7035282" y="1953654"/>
            <a:ext cx="0" cy="4381328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2BD28B8-D60C-76D3-B6EE-77AED3201F86}"/>
              </a:ext>
            </a:extLst>
          </p:cNvPr>
          <p:cNvCxnSpPr>
            <a:cxnSpLocks/>
          </p:cNvCxnSpPr>
          <p:nvPr/>
        </p:nvCxnSpPr>
        <p:spPr>
          <a:xfrm>
            <a:off x="5492621" y="6317273"/>
            <a:ext cx="4411825" cy="756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2CC46F97-0B9C-773C-BEE8-F948CA1EA810}"/>
              </a:ext>
            </a:extLst>
          </p:cNvPr>
          <p:cNvCxnSpPr>
            <a:cxnSpLocks/>
          </p:cNvCxnSpPr>
          <p:nvPr/>
        </p:nvCxnSpPr>
        <p:spPr>
          <a:xfrm>
            <a:off x="0" y="484238"/>
            <a:ext cx="693652" cy="6871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0EC46C70-40D9-F4B0-3DE9-8342698CDCCC}"/>
              </a:ext>
            </a:extLst>
          </p:cNvPr>
          <p:cNvCxnSpPr>
            <a:cxnSpLocks/>
          </p:cNvCxnSpPr>
          <p:nvPr/>
        </p:nvCxnSpPr>
        <p:spPr>
          <a:xfrm>
            <a:off x="11199651" y="502898"/>
            <a:ext cx="992349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7A19F75-398E-FB48-470D-A7BC5186F433}"/>
              </a:ext>
            </a:extLst>
          </p:cNvPr>
          <p:cNvSpPr txBox="1"/>
          <p:nvPr/>
        </p:nvSpPr>
        <p:spPr>
          <a:xfrm>
            <a:off x="7571953" y="191851"/>
            <a:ext cx="3705567" cy="5847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kumimoji="0" lang="uk-UA" sz="3200" b="0" i="0" u="none" strike="noStrike" kern="1200" cap="none" spc="0" normalizeH="0" baseline="0" noProof="0" dirty="0"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Нові можливості</a:t>
            </a:r>
            <a:endParaRPr lang="uk-UA" dirty="0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E6B8864-C6E2-16E6-CA02-9E2469B113A6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2404787" y="484239"/>
            <a:ext cx="5167166" cy="687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222200D-D457-C9E2-FB13-37B59688512C}"/>
              </a:ext>
            </a:extLst>
          </p:cNvPr>
          <p:cNvCxnSpPr>
            <a:cxnSpLocks/>
          </p:cNvCxnSpPr>
          <p:nvPr/>
        </p:nvCxnSpPr>
        <p:spPr>
          <a:xfrm flipV="1">
            <a:off x="1135305" y="477367"/>
            <a:ext cx="747451" cy="6871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D1538E7-8071-5AAE-E50F-4971205A4128}"/>
              </a:ext>
            </a:extLst>
          </p:cNvPr>
          <p:cNvSpPr txBox="1"/>
          <p:nvPr/>
        </p:nvSpPr>
        <p:spPr>
          <a:xfrm>
            <a:off x="875524" y="1868958"/>
            <a:ext cx="3080656" cy="4832092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кого: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lvl="0">
              <a:defRPr/>
            </a:pP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неприбуткові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та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благодійні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організації,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які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працюють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не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більше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10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років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і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мають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річний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операційний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дохід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від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200 т. до 2 млн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доларів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США</a:t>
            </a:r>
          </a:p>
          <a:p>
            <a:pPr lvl="0">
              <a:defRPr/>
            </a:pPr>
            <a:endParaRPr lang="ru-RU" sz="1600" b="1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lvl="0">
              <a:defRPr/>
            </a:pPr>
            <a:endParaRPr lang="ru-RU" sz="1600" b="1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Напрям: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інноваційні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рішення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у сферах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протидії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зміні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клімату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продовольчої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житлової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безпеки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забезпечення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рівності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й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справедливості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вирішення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інших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актуальних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суспільних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проблем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674674-D345-CCB5-D88F-DECE83B8847B}"/>
              </a:ext>
            </a:extLst>
          </p:cNvPr>
          <p:cNvSpPr txBox="1"/>
          <p:nvPr/>
        </p:nvSpPr>
        <p:spPr>
          <a:xfrm>
            <a:off x="3948403" y="1870570"/>
            <a:ext cx="3088436" cy="267765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Фінансування: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 50 000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доларів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США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Дедлайн:</a:t>
            </a:r>
            <a:endParaRPr lang="uk-UA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9A2626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13 вересня 2026 року</a:t>
            </a: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0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Організатор: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Stanley 1913 Creators Fund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EE24D7-2825-C686-7988-FC2AFF1A53B8}"/>
              </a:ext>
            </a:extLst>
          </p:cNvPr>
          <p:cNvSpPr txBox="1"/>
          <p:nvPr/>
        </p:nvSpPr>
        <p:spPr>
          <a:xfrm>
            <a:off x="7035282" y="1868958"/>
            <a:ext cx="4356617" cy="1815882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Програма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підтримує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організації,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які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вже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розробили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інноваційні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рішення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для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актуальних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суспільних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викликів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та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прагнуть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розвинути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або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масштабувати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їхній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вплив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. Фінансування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надається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на один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рік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; у 2026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році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планується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підтримати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5–8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організацій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36A27C-4A3A-B80E-918C-DE0DAD106C21}"/>
              </a:ext>
            </a:extLst>
          </p:cNvPr>
          <p:cNvSpPr txBox="1"/>
          <p:nvPr/>
        </p:nvSpPr>
        <p:spPr>
          <a:xfrm>
            <a:off x="5473575" y="5881130"/>
            <a:ext cx="1561707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Детальніше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B570471D-FD8C-25E6-B09B-AEA9C041717D}"/>
              </a:ext>
            </a:extLst>
          </p:cNvPr>
          <p:cNvCxnSpPr>
            <a:cxnSpLocks/>
          </p:cNvCxnSpPr>
          <p:nvPr/>
        </p:nvCxnSpPr>
        <p:spPr>
          <a:xfrm flipV="1">
            <a:off x="5483098" y="5791676"/>
            <a:ext cx="0" cy="539964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63C60E7A-C971-7A94-5013-2B2FC8203CDE}"/>
              </a:ext>
            </a:extLst>
          </p:cNvPr>
          <p:cNvSpPr txBox="1"/>
          <p:nvPr/>
        </p:nvSpPr>
        <p:spPr>
          <a:xfrm>
            <a:off x="478576" y="272065"/>
            <a:ext cx="871804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15</a:t>
            </a:r>
            <a:endParaRPr lang="uk-UA" sz="2400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E9081EE-27CA-0098-966D-62E81AA7ACBF}"/>
              </a:ext>
            </a:extLst>
          </p:cNvPr>
          <p:cNvSpPr/>
          <p:nvPr/>
        </p:nvSpPr>
        <p:spPr>
          <a:xfrm>
            <a:off x="9913968" y="5048453"/>
            <a:ext cx="1402700" cy="1276386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4A8EA5E4-2967-79AB-B1DF-1CE58CBDD16D}"/>
              </a:ext>
            </a:extLst>
          </p:cNvPr>
          <p:cNvSpPr/>
          <p:nvPr/>
        </p:nvSpPr>
        <p:spPr>
          <a:xfrm>
            <a:off x="693652" y="252403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9428CB4A-74D4-AD74-3349-D6F926F607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6618" y="63822"/>
            <a:ext cx="1215402" cy="11278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D3D71F-8C6E-3574-C1E9-D922EEB43AE7}"/>
              </a:ext>
            </a:extLst>
          </p:cNvPr>
          <p:cNvSpPr txBox="1"/>
          <p:nvPr/>
        </p:nvSpPr>
        <p:spPr>
          <a:xfrm>
            <a:off x="885825" y="1074807"/>
            <a:ext cx="102489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РАНТИ НА СТВОРЕННЯ ІННОВАЦІЙНИХ РІШЕНЬ ДЛЯ АКТУАЛЬНИХ СУСПІЛЬНИХ ВИКЛИКІВ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0AE1FE-38C5-5896-86F3-BC52F7F28E20}"/>
              </a:ext>
            </a:extLst>
          </p:cNvPr>
          <p:cNvSpPr txBox="1"/>
          <p:nvPr/>
        </p:nvSpPr>
        <p:spPr>
          <a:xfrm>
            <a:off x="7092445" y="5888821"/>
            <a:ext cx="2778919" cy="40011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fr-FR" sz="1000" dirty="0">
                <a:latin typeface="Bookman Old Style" panose="02050604050505020204" pitchFamily="18" charset="0"/>
                <a:hlinkClick r:id="rId7"/>
              </a:rPr>
              <a:t>https://gurt.org.ua/news/grants/112338/</a:t>
            </a:r>
            <a:r>
              <a:rPr lang="uk-UA" sz="1000" dirty="0">
                <a:latin typeface="Bookman Old Style" panose="0205060405050502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46012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B7C27B-E6DD-4ABE-0A53-432DF203E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B79293-6AD9-6ED7-8214-6D7297BE6A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906000" y="5057776"/>
            <a:ext cx="1428750" cy="1266824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028BDFD-BC2E-45FA-2654-CEBAF4CF6A0E}"/>
              </a:ext>
            </a:extLst>
          </p:cNvPr>
          <p:cNvCxnSpPr>
            <a:cxnSpLocks/>
          </p:cNvCxnSpPr>
          <p:nvPr/>
        </p:nvCxnSpPr>
        <p:spPr>
          <a:xfrm>
            <a:off x="5483098" y="5791676"/>
            <a:ext cx="4421348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892444AE-6194-52BF-03B6-BDFE36451F27}"/>
              </a:ext>
            </a:extLst>
          </p:cNvPr>
          <p:cNvCxnSpPr>
            <a:cxnSpLocks/>
          </p:cNvCxnSpPr>
          <p:nvPr/>
        </p:nvCxnSpPr>
        <p:spPr>
          <a:xfrm flipV="1">
            <a:off x="3946848" y="1953654"/>
            <a:ext cx="8556" cy="4371185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7AF27C0-8AC9-B584-DC2B-31131FC8F12B}"/>
              </a:ext>
            </a:extLst>
          </p:cNvPr>
          <p:cNvCxnSpPr>
            <a:cxnSpLocks/>
          </p:cNvCxnSpPr>
          <p:nvPr/>
        </p:nvCxnSpPr>
        <p:spPr>
          <a:xfrm flipV="1">
            <a:off x="7035282" y="1953654"/>
            <a:ext cx="0" cy="4381328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817B31C-3B64-7186-0399-22DC3796272E}"/>
              </a:ext>
            </a:extLst>
          </p:cNvPr>
          <p:cNvCxnSpPr>
            <a:cxnSpLocks/>
          </p:cNvCxnSpPr>
          <p:nvPr/>
        </p:nvCxnSpPr>
        <p:spPr>
          <a:xfrm>
            <a:off x="5492621" y="6317273"/>
            <a:ext cx="4411825" cy="756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4801F86-91D0-55B1-94EE-4405C7426DA6}"/>
              </a:ext>
            </a:extLst>
          </p:cNvPr>
          <p:cNvCxnSpPr>
            <a:cxnSpLocks/>
          </p:cNvCxnSpPr>
          <p:nvPr/>
        </p:nvCxnSpPr>
        <p:spPr>
          <a:xfrm>
            <a:off x="0" y="484238"/>
            <a:ext cx="693652" cy="6871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CF9B40C-4A27-9261-EAB8-2B1D17ABC1BD}"/>
              </a:ext>
            </a:extLst>
          </p:cNvPr>
          <p:cNvCxnSpPr>
            <a:cxnSpLocks/>
          </p:cNvCxnSpPr>
          <p:nvPr/>
        </p:nvCxnSpPr>
        <p:spPr>
          <a:xfrm>
            <a:off x="11199651" y="502898"/>
            <a:ext cx="992349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A574D62-115D-FA96-BDFD-708C4F2F19EA}"/>
              </a:ext>
            </a:extLst>
          </p:cNvPr>
          <p:cNvSpPr txBox="1"/>
          <p:nvPr/>
        </p:nvSpPr>
        <p:spPr>
          <a:xfrm>
            <a:off x="7571953" y="191851"/>
            <a:ext cx="3705567" cy="5847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kumimoji="0" lang="uk-UA" sz="3200" b="0" i="0" u="none" strike="noStrike" kern="1200" cap="none" spc="0" normalizeH="0" baseline="0" noProof="0" dirty="0"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Нові можливості</a:t>
            </a:r>
            <a:endParaRPr lang="uk-UA" dirty="0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B21A977F-25B1-B425-288E-989DF11F2B1E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2404787" y="484239"/>
            <a:ext cx="5167166" cy="687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C55058B-0ABB-6C60-B6B1-287AA8708263}"/>
              </a:ext>
            </a:extLst>
          </p:cNvPr>
          <p:cNvCxnSpPr>
            <a:cxnSpLocks/>
          </p:cNvCxnSpPr>
          <p:nvPr/>
        </p:nvCxnSpPr>
        <p:spPr>
          <a:xfrm flipV="1">
            <a:off x="1135305" y="477367"/>
            <a:ext cx="747451" cy="6871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4BC6955-7868-67A0-CD80-70872627D425}"/>
              </a:ext>
            </a:extLst>
          </p:cNvPr>
          <p:cNvSpPr txBox="1"/>
          <p:nvPr/>
        </p:nvSpPr>
        <p:spPr>
          <a:xfrm>
            <a:off x="875524" y="1868958"/>
            <a:ext cx="3080656" cy="360098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кого: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lvl="0">
              <a:defRPr/>
            </a:pP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юридичні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особи та ФОП,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які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належать до малого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або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середнього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бізнесу</a:t>
            </a:r>
            <a:endParaRPr lang="ru-RU" sz="1600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lvl="0">
              <a:defRPr/>
            </a:pPr>
            <a:endParaRPr lang="ru-RU" sz="1600" b="1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lvl="0">
              <a:defRPr/>
            </a:pPr>
            <a:endParaRPr lang="ru-RU" sz="1600" b="1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Напрям: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розвиток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соціально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орієнтованого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малого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середнього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бізнесу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створення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збереження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робочих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місць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підтримка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місцевої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економіки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відновлення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громад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B976328-E984-7787-62A0-27CB54563A97}"/>
              </a:ext>
            </a:extLst>
          </p:cNvPr>
          <p:cNvSpPr txBox="1"/>
          <p:nvPr/>
        </p:nvSpPr>
        <p:spPr>
          <a:xfrm>
            <a:off x="3948403" y="1870570"/>
            <a:ext cx="3088436" cy="3693319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Фінансування:</a:t>
            </a:r>
            <a:endParaRPr lang="uk-UA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17–23 тис.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доларів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США для малого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бізнесу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; </a:t>
            </a:r>
          </a:p>
          <a:p>
            <a:pPr lvl="0">
              <a:defRPr/>
            </a:pP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17–30 тис.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доларів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США для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середнього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бізнесу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Дедлайн:</a:t>
            </a:r>
            <a:endParaRPr lang="uk-UA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30 вересня 2026 року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Організатор: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Mercy Corps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спільно з ГО «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West Ukraine Digital»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407346-F74D-5DA3-F5D4-53D58D53D5FA}"/>
              </a:ext>
            </a:extLst>
          </p:cNvPr>
          <p:cNvSpPr txBox="1"/>
          <p:nvPr/>
        </p:nvSpPr>
        <p:spPr>
          <a:xfrm>
            <a:off x="7035282" y="1868958"/>
            <a:ext cx="4356617" cy="230832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Програма </a:t>
            </a:r>
            <a:r>
              <a:rPr lang="fr-FR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BLOOM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підтримує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малий і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середній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бізнес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із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соціальним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або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екологічним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впливом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. Фінансування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надається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на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придбання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виробничих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основних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засобів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для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реалізації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бізнес-ідей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що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сприяють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розвитку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підприємства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створенню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або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збереженню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робочих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місць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та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відновленню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громад.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409985-6B1A-F70F-5291-5DBA9ED0FFBC}"/>
              </a:ext>
            </a:extLst>
          </p:cNvPr>
          <p:cNvSpPr txBox="1"/>
          <p:nvPr/>
        </p:nvSpPr>
        <p:spPr>
          <a:xfrm>
            <a:off x="5473575" y="5881130"/>
            <a:ext cx="1561707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Детальніше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57BB05D-6C92-12A2-9BF8-05F16BABDA58}"/>
              </a:ext>
            </a:extLst>
          </p:cNvPr>
          <p:cNvCxnSpPr>
            <a:cxnSpLocks/>
          </p:cNvCxnSpPr>
          <p:nvPr/>
        </p:nvCxnSpPr>
        <p:spPr>
          <a:xfrm flipV="1">
            <a:off x="5483098" y="5791676"/>
            <a:ext cx="0" cy="539964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2BE95887-9E84-B4E3-0456-F0BBA7845C5E}"/>
              </a:ext>
            </a:extLst>
          </p:cNvPr>
          <p:cNvSpPr txBox="1"/>
          <p:nvPr/>
        </p:nvSpPr>
        <p:spPr>
          <a:xfrm>
            <a:off x="478576" y="272065"/>
            <a:ext cx="871804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16</a:t>
            </a:r>
            <a:endParaRPr lang="uk-UA" sz="2400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F6734933-C579-C6BD-7E87-B4560E408835}"/>
              </a:ext>
            </a:extLst>
          </p:cNvPr>
          <p:cNvSpPr/>
          <p:nvPr/>
        </p:nvSpPr>
        <p:spPr>
          <a:xfrm>
            <a:off x="9913968" y="5048453"/>
            <a:ext cx="1402700" cy="1276386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415C9EAD-4811-CEAD-55A8-64389E06B026}"/>
              </a:ext>
            </a:extLst>
          </p:cNvPr>
          <p:cNvSpPr/>
          <p:nvPr/>
        </p:nvSpPr>
        <p:spPr>
          <a:xfrm>
            <a:off x="693652" y="252403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2D11A244-0364-A1CE-11CC-5677FDB217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6618" y="63822"/>
            <a:ext cx="1215402" cy="11278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863359-E63D-3F41-AC81-79B52F946A37}"/>
              </a:ext>
            </a:extLst>
          </p:cNvPr>
          <p:cNvSpPr txBox="1"/>
          <p:nvPr/>
        </p:nvSpPr>
        <p:spPr>
          <a:xfrm>
            <a:off x="885825" y="1074807"/>
            <a:ext cx="102489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ФІНАНСОВА ДОПОМОГА ДЛЯ МАЛОГО ТА СЕРЕДНЬОГО БІЗНЕСУ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292AB6-C7B2-0EF2-882F-24869BAFE56D}"/>
              </a:ext>
            </a:extLst>
          </p:cNvPr>
          <p:cNvSpPr txBox="1"/>
          <p:nvPr/>
        </p:nvSpPr>
        <p:spPr>
          <a:xfrm>
            <a:off x="7092445" y="5888821"/>
            <a:ext cx="2778919" cy="40011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fr-FR" sz="1000" dirty="0">
                <a:latin typeface="Bookman Old Style" panose="02050604050505020204" pitchFamily="18" charset="0"/>
                <a:hlinkClick r:id="rId7"/>
              </a:rPr>
              <a:t>https://gurt.org.ua/news/grants/112323/</a:t>
            </a:r>
            <a:r>
              <a:rPr lang="uk-UA" sz="1000" dirty="0">
                <a:latin typeface="Bookman Old Style" panose="0205060405050502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84300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8514D5-664B-CD41-CBF4-143C54A36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66393D-15AE-8821-9504-C607C9079D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944100" y="5048250"/>
            <a:ext cx="1362075" cy="1266826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5D778745-71C0-2A70-E505-0257D7B27416}"/>
              </a:ext>
            </a:extLst>
          </p:cNvPr>
          <p:cNvCxnSpPr>
            <a:cxnSpLocks/>
          </p:cNvCxnSpPr>
          <p:nvPr/>
        </p:nvCxnSpPr>
        <p:spPr>
          <a:xfrm>
            <a:off x="5483098" y="5791676"/>
            <a:ext cx="4421348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939B0AB3-7842-68FF-7838-9EF6126E6559}"/>
              </a:ext>
            </a:extLst>
          </p:cNvPr>
          <p:cNvCxnSpPr>
            <a:cxnSpLocks/>
          </p:cNvCxnSpPr>
          <p:nvPr/>
        </p:nvCxnSpPr>
        <p:spPr>
          <a:xfrm flipV="1">
            <a:off x="3946848" y="1953654"/>
            <a:ext cx="8556" cy="4371185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26E6DD7E-8703-4709-97AD-5FA3CD0996BB}"/>
              </a:ext>
            </a:extLst>
          </p:cNvPr>
          <p:cNvCxnSpPr>
            <a:cxnSpLocks/>
          </p:cNvCxnSpPr>
          <p:nvPr/>
        </p:nvCxnSpPr>
        <p:spPr>
          <a:xfrm flipV="1">
            <a:off x="7035282" y="1953654"/>
            <a:ext cx="0" cy="4381328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8FEB506A-6756-E131-E9A3-5EEF369F6F3A}"/>
              </a:ext>
            </a:extLst>
          </p:cNvPr>
          <p:cNvCxnSpPr>
            <a:cxnSpLocks/>
          </p:cNvCxnSpPr>
          <p:nvPr/>
        </p:nvCxnSpPr>
        <p:spPr>
          <a:xfrm>
            <a:off x="5492621" y="6317273"/>
            <a:ext cx="4411825" cy="756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B4DDC8EB-BF04-C54A-92F1-4836E346A96F}"/>
              </a:ext>
            </a:extLst>
          </p:cNvPr>
          <p:cNvCxnSpPr>
            <a:cxnSpLocks/>
            <a:endCxn id="29" idx="1"/>
          </p:cNvCxnSpPr>
          <p:nvPr/>
        </p:nvCxnSpPr>
        <p:spPr>
          <a:xfrm>
            <a:off x="0" y="484239"/>
            <a:ext cx="656250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D6E74A14-ADC4-FF80-1A06-C488BD79CA16}"/>
              </a:ext>
            </a:extLst>
          </p:cNvPr>
          <p:cNvCxnSpPr>
            <a:cxnSpLocks/>
          </p:cNvCxnSpPr>
          <p:nvPr/>
        </p:nvCxnSpPr>
        <p:spPr>
          <a:xfrm>
            <a:off x="11199651" y="502898"/>
            <a:ext cx="992349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0E4859DA-9599-FEE0-D68A-DF5270936732}"/>
              </a:ext>
            </a:extLst>
          </p:cNvPr>
          <p:cNvSpPr txBox="1"/>
          <p:nvPr/>
        </p:nvSpPr>
        <p:spPr>
          <a:xfrm>
            <a:off x="4779818" y="191851"/>
            <a:ext cx="6419833" cy="5847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kumimoji="0" lang="uk-UA" sz="3200" b="0" i="0" u="none" strike="noStrike" kern="1200" cap="none" spc="0" normalizeH="0" baseline="0" noProof="0" dirty="0"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Постійні програми та ресурси</a:t>
            </a:r>
            <a:endParaRPr lang="uk-UA" dirty="0"/>
          </a:p>
        </p:txBody>
      </p: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BB6685F6-CEEB-1D5A-0AB2-AA22DD5A7CC8}"/>
              </a:ext>
            </a:extLst>
          </p:cNvPr>
          <p:cNvCxnSpPr>
            <a:cxnSpLocks/>
            <a:endCxn id="56" idx="1"/>
          </p:cNvCxnSpPr>
          <p:nvPr/>
        </p:nvCxnSpPr>
        <p:spPr>
          <a:xfrm>
            <a:off x="1097903" y="482313"/>
            <a:ext cx="3681915" cy="192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DE559E8A-56D4-9E52-BD07-030A9F2BB10A}"/>
              </a:ext>
            </a:extLst>
          </p:cNvPr>
          <p:cNvSpPr txBox="1"/>
          <p:nvPr/>
        </p:nvSpPr>
        <p:spPr>
          <a:xfrm>
            <a:off x="875524" y="1087674"/>
            <a:ext cx="10431619" cy="70788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ПІДТРИМКА ІНІЦІАТИВ ОГС ЩОДО УСУНЕННЯ НАГАЛЬНИХ ПРОГАЛИН У ВПЛИВІ ЖІНОК НА МИРНІ ПРОЦЕСИ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EDC00FF-F932-D00F-9934-9B7A05BBD847}"/>
              </a:ext>
            </a:extLst>
          </p:cNvPr>
          <p:cNvSpPr txBox="1"/>
          <p:nvPr/>
        </p:nvSpPr>
        <p:spPr>
          <a:xfrm>
            <a:off x="875524" y="1868958"/>
            <a:ext cx="3080656" cy="4370427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кого: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юридично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зареєстровані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місцеві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національні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жіночі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правозахисні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феміністичні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молодіжні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очолювані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молодими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жінками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організації, а також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їхні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коаліції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Напрям: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участь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жінок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у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мирних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процесах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адвокація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підготовка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жінок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до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участі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у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прийнятті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рішень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моніторинг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гендерних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положень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мирних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угод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7A13F3B8-01D8-D173-B0A3-A9FE12A8C96A}"/>
              </a:ext>
            </a:extLst>
          </p:cNvPr>
          <p:cNvSpPr txBox="1"/>
          <p:nvPr/>
        </p:nvSpPr>
        <p:spPr>
          <a:xfrm>
            <a:off x="3948403" y="1870570"/>
            <a:ext cx="3088436" cy="34778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Фінансування: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 100 000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доларів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США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Дедлайн: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постійно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Організатор: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Жіночий фонд миру та гуманітарної допомоги 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WPHF), Rapid Response Window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609F2101-20A3-543C-8D6D-E77E20BFF1EC}"/>
              </a:ext>
            </a:extLst>
          </p:cNvPr>
          <p:cNvSpPr txBox="1"/>
          <p:nvPr/>
        </p:nvSpPr>
        <p:spPr>
          <a:xfrm>
            <a:off x="7035282" y="1868958"/>
            <a:ext cx="4287417" cy="353943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Фінансування надається на короткострокові термінові ініціативи, які усувають конкретні бар’єри для змістовної участі жінок у формальних мирних процесах або реалізації мирних угод. Можливі </a:t>
            </a:r>
            <a:r>
              <a:rPr lang="uk-UA" sz="1600" dirty="0" err="1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адвокаційні</a:t>
            </a:r>
            <a:r>
              <a:rPr lang="uk-UA" sz="1600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кампанії, підготовка учасниць переговорних процесів, стратегічне планування, взаємодія з особами, які ухвалюють рішення, підготовка колективних декларацій та створення механізмів моніторингу виконання гендерних положень </a:t>
            </a:r>
          </a:p>
          <a:p>
            <a:pPr algn="just"/>
            <a:r>
              <a:rPr lang="uk-UA" sz="1600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мирних домовленостей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665F1926-00EF-49FB-ECA8-2CDB5697887E}"/>
              </a:ext>
            </a:extLst>
          </p:cNvPr>
          <p:cNvSpPr txBox="1"/>
          <p:nvPr/>
        </p:nvSpPr>
        <p:spPr>
          <a:xfrm>
            <a:off x="5473575" y="5881130"/>
            <a:ext cx="1561707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Детальніше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AF4EF13B-7114-3E1D-0020-3B8FB82DDF88}"/>
              </a:ext>
            </a:extLst>
          </p:cNvPr>
          <p:cNvCxnSpPr>
            <a:cxnSpLocks/>
          </p:cNvCxnSpPr>
          <p:nvPr/>
        </p:nvCxnSpPr>
        <p:spPr>
          <a:xfrm flipV="1">
            <a:off x="5483098" y="5791676"/>
            <a:ext cx="0" cy="539964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3A80565F-1E18-C53F-C4E5-54E7BE5812D4}"/>
              </a:ext>
            </a:extLst>
          </p:cNvPr>
          <p:cNvSpPr txBox="1"/>
          <p:nvPr/>
        </p:nvSpPr>
        <p:spPr>
          <a:xfrm>
            <a:off x="441175" y="267641"/>
            <a:ext cx="871804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17</a:t>
            </a:r>
            <a:endParaRPr lang="uk-UA" sz="24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7109D02-56CE-0CAC-2A7E-2292F09EA775}"/>
              </a:ext>
            </a:extLst>
          </p:cNvPr>
          <p:cNvSpPr/>
          <p:nvPr/>
        </p:nvSpPr>
        <p:spPr>
          <a:xfrm>
            <a:off x="9913968" y="5048453"/>
            <a:ext cx="1402700" cy="1276386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DD0F2398-31FD-4C36-03B0-742D327C6AAE}"/>
              </a:ext>
            </a:extLst>
          </p:cNvPr>
          <p:cNvSpPr/>
          <p:nvPr/>
        </p:nvSpPr>
        <p:spPr>
          <a:xfrm>
            <a:off x="656250" y="233744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DAA0B1-E133-D033-9946-A88492B9944C}"/>
              </a:ext>
            </a:extLst>
          </p:cNvPr>
          <p:cNvSpPr txBox="1"/>
          <p:nvPr/>
        </p:nvSpPr>
        <p:spPr>
          <a:xfrm>
            <a:off x="7049366" y="5918261"/>
            <a:ext cx="2867025" cy="40011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fr-FR" sz="1000" dirty="0">
                <a:latin typeface="Bookman Old Style" panose="02050604050505020204" pitchFamily="18" charset="0"/>
                <a:hlinkClick r:id="rId6"/>
              </a:rPr>
              <a:t>https://gurt.org.ua/news/grants/112240/</a:t>
            </a:r>
            <a:r>
              <a:rPr lang="uk-UA" sz="1000" dirty="0">
                <a:latin typeface="Bookman Old Style" panose="02050604050505020204" pitchFamily="18" charset="0"/>
              </a:rPr>
              <a:t> </a:t>
            </a:r>
            <a:r>
              <a:rPr lang="fr-FR" sz="1000" dirty="0">
                <a:latin typeface="Bookman Old Style" panose="0205060405050502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53219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FBDE62-69F3-99BE-AA69-139DD938B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D60776-1A36-3E62-6F97-B3F44B7C63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5050" y="5057776"/>
            <a:ext cx="1390650" cy="1266824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7EF48F5A-811B-0D5A-C836-DD1CA1189EDF}"/>
              </a:ext>
            </a:extLst>
          </p:cNvPr>
          <p:cNvCxnSpPr>
            <a:cxnSpLocks/>
          </p:cNvCxnSpPr>
          <p:nvPr/>
        </p:nvCxnSpPr>
        <p:spPr>
          <a:xfrm>
            <a:off x="5483098" y="5791676"/>
            <a:ext cx="4421348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12D840F-2543-5E42-3BC0-C9328B40C33E}"/>
              </a:ext>
            </a:extLst>
          </p:cNvPr>
          <p:cNvCxnSpPr>
            <a:cxnSpLocks/>
          </p:cNvCxnSpPr>
          <p:nvPr/>
        </p:nvCxnSpPr>
        <p:spPr>
          <a:xfrm flipV="1">
            <a:off x="3946848" y="1953654"/>
            <a:ext cx="8556" cy="4371185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256A7347-B16F-1677-B416-FDF5C80EB02A}"/>
              </a:ext>
            </a:extLst>
          </p:cNvPr>
          <p:cNvCxnSpPr>
            <a:cxnSpLocks/>
          </p:cNvCxnSpPr>
          <p:nvPr/>
        </p:nvCxnSpPr>
        <p:spPr>
          <a:xfrm flipV="1">
            <a:off x="7035282" y="1953654"/>
            <a:ext cx="0" cy="4381328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D8EC8D4C-5D6B-16F5-8C80-875EF723A9AD}"/>
              </a:ext>
            </a:extLst>
          </p:cNvPr>
          <p:cNvCxnSpPr>
            <a:cxnSpLocks/>
          </p:cNvCxnSpPr>
          <p:nvPr/>
        </p:nvCxnSpPr>
        <p:spPr>
          <a:xfrm>
            <a:off x="5492621" y="6317273"/>
            <a:ext cx="4411825" cy="756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F373D46C-6F19-118B-C27F-A612A87C7459}"/>
              </a:ext>
            </a:extLst>
          </p:cNvPr>
          <p:cNvCxnSpPr>
            <a:cxnSpLocks/>
            <a:endCxn id="29" idx="1"/>
          </p:cNvCxnSpPr>
          <p:nvPr/>
        </p:nvCxnSpPr>
        <p:spPr>
          <a:xfrm>
            <a:off x="0" y="484239"/>
            <a:ext cx="656250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D9E00534-CCDC-9829-2C7F-8E2A3E9D663A}"/>
              </a:ext>
            </a:extLst>
          </p:cNvPr>
          <p:cNvCxnSpPr>
            <a:cxnSpLocks/>
          </p:cNvCxnSpPr>
          <p:nvPr/>
        </p:nvCxnSpPr>
        <p:spPr>
          <a:xfrm>
            <a:off x="11199651" y="502898"/>
            <a:ext cx="992349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2F68B562-0E0E-48FC-2B05-6E51F17E57A5}"/>
              </a:ext>
            </a:extLst>
          </p:cNvPr>
          <p:cNvSpPr txBox="1"/>
          <p:nvPr/>
        </p:nvSpPr>
        <p:spPr>
          <a:xfrm>
            <a:off x="4779818" y="191851"/>
            <a:ext cx="6419833" cy="5847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kumimoji="0" lang="uk-UA" sz="3200" b="0" i="0" u="none" strike="noStrike" kern="1200" cap="none" spc="0" normalizeH="0" baseline="0" noProof="0" dirty="0"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Постійні програми та ресурси</a:t>
            </a:r>
            <a:endParaRPr lang="uk-UA" dirty="0"/>
          </a:p>
        </p:txBody>
      </p: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95C790C5-ABE5-63EF-3206-32A4CD4B0AB4}"/>
              </a:ext>
            </a:extLst>
          </p:cNvPr>
          <p:cNvCxnSpPr>
            <a:cxnSpLocks/>
            <a:endCxn id="56" idx="1"/>
          </p:cNvCxnSpPr>
          <p:nvPr/>
        </p:nvCxnSpPr>
        <p:spPr>
          <a:xfrm>
            <a:off x="1097903" y="482313"/>
            <a:ext cx="3681915" cy="192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70552E7C-748F-2B18-B9EF-66E00281C65C}"/>
              </a:ext>
            </a:extLst>
          </p:cNvPr>
          <p:cNvSpPr txBox="1"/>
          <p:nvPr/>
        </p:nvSpPr>
        <p:spPr>
          <a:xfrm>
            <a:off x="875524" y="1087674"/>
            <a:ext cx="10431619" cy="70788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ГРАНТИ НА ПОСИЛЕННЯ СПРОМОЖНОСТІ ОГС РЕАГУВАТИ НА НАДЗВИЧАЙНІ СИТУАЦІЇ, СПРИЧИНЕНІ ВІЙНОЮ — «ГОТУЙСЯ!»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E7E1E050-0831-C54E-4780-4C6D09785E46}"/>
              </a:ext>
            </a:extLst>
          </p:cNvPr>
          <p:cNvSpPr txBox="1"/>
          <p:nvPr/>
        </p:nvSpPr>
        <p:spPr>
          <a:xfrm>
            <a:off x="875524" y="1868958"/>
            <a:ext cx="3080656" cy="4893647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кого: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громадські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об’єднання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благодійні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організації,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зареєстровані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в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Україні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які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мають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відповідний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статус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неприбутковості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працюють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на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підконтрольній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Україні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території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Напрям: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підготовка ОГС до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надзвичайних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ситуацій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безперервність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надання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послуг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координація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населення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стійкість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в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умовах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перебоїв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з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електро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-, тепло-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водопостачанням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7356F503-5A51-CA38-F255-22C6801B5EBC}"/>
              </a:ext>
            </a:extLst>
          </p:cNvPr>
          <p:cNvSpPr txBox="1"/>
          <p:nvPr/>
        </p:nvSpPr>
        <p:spPr>
          <a:xfrm>
            <a:off x="3948403" y="1870570"/>
            <a:ext cx="3088436" cy="323165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Фінансування: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 1 000 000 грн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Дедлайн: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Постійно (до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вичерпання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грантового пулу)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Організатор: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ІСАР Єднання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68DB48AC-B146-88C0-3006-7C5FF5C4452E}"/>
              </a:ext>
            </a:extLst>
          </p:cNvPr>
          <p:cNvSpPr txBox="1"/>
          <p:nvPr/>
        </p:nvSpPr>
        <p:spPr>
          <a:xfrm>
            <a:off x="7035282" y="1868958"/>
            <a:ext cx="4287417" cy="3046988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Конкурс підтримує проєкти, які допоможуть ОГС продовжувати роботу та надавати послуги населенню під час зимових загроз, тривалих відключень електроенергії, тепла й води та інших надзвичайних ситуацій, спричинених війною. Можуть фінансуватися заходи з підготовки організації до криз, координації та мобілізації ресурсів, інформування населення, забезпечення безпеки й безперервності роботи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C8923159-17F4-EB93-F009-D5E1514BF84E}"/>
              </a:ext>
            </a:extLst>
          </p:cNvPr>
          <p:cNvSpPr txBox="1"/>
          <p:nvPr/>
        </p:nvSpPr>
        <p:spPr>
          <a:xfrm>
            <a:off x="5473575" y="5881130"/>
            <a:ext cx="1561707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Детальніше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1E6C0E72-6E3D-85E7-B4D5-3531891F4FB0}"/>
              </a:ext>
            </a:extLst>
          </p:cNvPr>
          <p:cNvCxnSpPr>
            <a:cxnSpLocks/>
          </p:cNvCxnSpPr>
          <p:nvPr/>
        </p:nvCxnSpPr>
        <p:spPr>
          <a:xfrm flipV="1">
            <a:off x="5483098" y="5791676"/>
            <a:ext cx="0" cy="539964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6C3E9D2F-45CB-6E0D-113D-2E8E1D802F5D}"/>
              </a:ext>
            </a:extLst>
          </p:cNvPr>
          <p:cNvSpPr txBox="1"/>
          <p:nvPr/>
        </p:nvSpPr>
        <p:spPr>
          <a:xfrm>
            <a:off x="441175" y="267641"/>
            <a:ext cx="871804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18</a:t>
            </a:r>
            <a:endParaRPr lang="uk-UA" sz="24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17C0EC9-C472-D8C9-1205-79C7B3AF7965}"/>
              </a:ext>
            </a:extLst>
          </p:cNvPr>
          <p:cNvSpPr/>
          <p:nvPr/>
        </p:nvSpPr>
        <p:spPr>
          <a:xfrm>
            <a:off x="9913968" y="5048453"/>
            <a:ext cx="1402700" cy="1276386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C8225D0C-7DC7-099A-6305-E6510148D899}"/>
              </a:ext>
            </a:extLst>
          </p:cNvPr>
          <p:cNvSpPr/>
          <p:nvPr/>
        </p:nvSpPr>
        <p:spPr>
          <a:xfrm>
            <a:off x="656250" y="233744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8048FA-264D-1574-E903-983DDAE86561}"/>
              </a:ext>
            </a:extLst>
          </p:cNvPr>
          <p:cNvSpPr txBox="1"/>
          <p:nvPr/>
        </p:nvSpPr>
        <p:spPr>
          <a:xfrm>
            <a:off x="7049366" y="5918261"/>
            <a:ext cx="2867025" cy="40011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fr-FR" sz="1000" dirty="0">
                <a:latin typeface="Bookman Old Style" panose="02050604050505020204" pitchFamily="18" charset="0"/>
                <a:hlinkClick r:id="rId6"/>
              </a:rPr>
              <a:t>https://gurt.org.ua/news/grants/112277/</a:t>
            </a:r>
            <a:r>
              <a:rPr lang="uk-UA" sz="1000" dirty="0">
                <a:latin typeface="Bookman Old Style" panose="02050604050505020204" pitchFamily="18" charset="0"/>
              </a:rPr>
              <a:t> </a:t>
            </a:r>
            <a:r>
              <a:rPr lang="fr-FR" sz="1000" dirty="0">
                <a:latin typeface="Bookman Old Style" panose="0205060405050502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049125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F41A0F-2D7D-A077-63D3-FD416EC5A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F1C4CF2-BA4C-2AA7-8FEB-CEA96C3671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3489" y="5058703"/>
            <a:ext cx="1408298" cy="1255885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7007F670-12A8-DAA9-E413-9ACDC438FA99}"/>
              </a:ext>
            </a:extLst>
          </p:cNvPr>
          <p:cNvCxnSpPr>
            <a:cxnSpLocks/>
          </p:cNvCxnSpPr>
          <p:nvPr/>
        </p:nvCxnSpPr>
        <p:spPr>
          <a:xfrm>
            <a:off x="5483098" y="5791676"/>
            <a:ext cx="4421348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3FB153CA-5C1D-51B3-7BF6-8FA7EC081CE5}"/>
              </a:ext>
            </a:extLst>
          </p:cNvPr>
          <p:cNvCxnSpPr>
            <a:cxnSpLocks/>
          </p:cNvCxnSpPr>
          <p:nvPr/>
        </p:nvCxnSpPr>
        <p:spPr>
          <a:xfrm flipV="1">
            <a:off x="3946848" y="1953654"/>
            <a:ext cx="8556" cy="4371185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85319AE3-D2A5-D5C3-D2B6-B606B317E94B}"/>
              </a:ext>
            </a:extLst>
          </p:cNvPr>
          <p:cNvCxnSpPr>
            <a:cxnSpLocks/>
          </p:cNvCxnSpPr>
          <p:nvPr/>
        </p:nvCxnSpPr>
        <p:spPr>
          <a:xfrm flipV="1">
            <a:off x="7035282" y="1953654"/>
            <a:ext cx="0" cy="4381328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005BF875-FB54-B498-524F-6A36247497E9}"/>
              </a:ext>
            </a:extLst>
          </p:cNvPr>
          <p:cNvCxnSpPr>
            <a:cxnSpLocks/>
          </p:cNvCxnSpPr>
          <p:nvPr/>
        </p:nvCxnSpPr>
        <p:spPr>
          <a:xfrm>
            <a:off x="5492621" y="6317273"/>
            <a:ext cx="4411825" cy="756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59277A88-E426-72AD-32DF-7BFB5834F385}"/>
              </a:ext>
            </a:extLst>
          </p:cNvPr>
          <p:cNvCxnSpPr>
            <a:cxnSpLocks/>
            <a:endCxn id="29" idx="1"/>
          </p:cNvCxnSpPr>
          <p:nvPr/>
        </p:nvCxnSpPr>
        <p:spPr>
          <a:xfrm>
            <a:off x="0" y="484239"/>
            <a:ext cx="656250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F560D63E-5B8F-0AD5-3F06-4EB0EEFFB2E4}"/>
              </a:ext>
            </a:extLst>
          </p:cNvPr>
          <p:cNvCxnSpPr>
            <a:cxnSpLocks/>
          </p:cNvCxnSpPr>
          <p:nvPr/>
        </p:nvCxnSpPr>
        <p:spPr>
          <a:xfrm>
            <a:off x="11199651" y="502898"/>
            <a:ext cx="992349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3F62B03D-4279-EDCA-D497-01C12BA661FF}"/>
              </a:ext>
            </a:extLst>
          </p:cNvPr>
          <p:cNvSpPr txBox="1"/>
          <p:nvPr/>
        </p:nvSpPr>
        <p:spPr>
          <a:xfrm>
            <a:off x="4779818" y="191851"/>
            <a:ext cx="6419833" cy="5847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kumimoji="0" lang="uk-UA" sz="3200" b="0" i="0" u="none" strike="noStrike" kern="1200" cap="none" spc="0" normalizeH="0" baseline="0" noProof="0" dirty="0"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Постійні програми та ресурси</a:t>
            </a:r>
            <a:endParaRPr lang="uk-UA" dirty="0"/>
          </a:p>
        </p:txBody>
      </p: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8C5954CB-081C-28E2-21F7-08C6F264B1F6}"/>
              </a:ext>
            </a:extLst>
          </p:cNvPr>
          <p:cNvCxnSpPr>
            <a:cxnSpLocks/>
            <a:endCxn id="56" idx="1"/>
          </p:cNvCxnSpPr>
          <p:nvPr/>
        </p:nvCxnSpPr>
        <p:spPr>
          <a:xfrm>
            <a:off x="1097903" y="482313"/>
            <a:ext cx="3681915" cy="192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59A87B55-1ABF-4AF2-7C59-41FD063EC810}"/>
              </a:ext>
            </a:extLst>
          </p:cNvPr>
          <p:cNvSpPr txBox="1"/>
          <p:nvPr/>
        </p:nvSpPr>
        <p:spPr>
          <a:xfrm>
            <a:off x="875524" y="1087674"/>
            <a:ext cx="10431619" cy="70788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ГРАНТИ НА ЗАХИСТ І ПОСИЛЕННЯ ГРОМАДЯНСЬКОГО СУСПІЛЬСТВА В УМОВАХ СИСТЕМНИХ ЗАГРОЗ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4CB6E5B9-AF7B-F434-7AB2-4A8FA83AF285}"/>
              </a:ext>
            </a:extLst>
          </p:cNvPr>
          <p:cNvSpPr txBox="1"/>
          <p:nvPr/>
        </p:nvSpPr>
        <p:spPr>
          <a:xfrm>
            <a:off x="875524" y="1868958"/>
            <a:ext cx="3080656" cy="2923877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кого: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організації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громадянського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суспільства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; громадські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ініціативи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Напрям: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захист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громадянського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суспільства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права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людини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адвокація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організаційна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стійкість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безпека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D10DE4BA-8501-8508-4AB2-59835B3263B9}"/>
              </a:ext>
            </a:extLst>
          </p:cNvPr>
          <p:cNvSpPr txBox="1"/>
          <p:nvPr/>
        </p:nvSpPr>
        <p:spPr>
          <a:xfrm>
            <a:off x="3948403" y="1870570"/>
            <a:ext cx="3088436" cy="323165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Фінансування: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визначається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відповідно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до потреб проєкту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Дедлайн: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постійно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Організатор: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CIVICUS Crisis Response Fund (CRF)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1A2C3AD3-1B47-0B1D-FA79-98838C7788ED}"/>
              </a:ext>
            </a:extLst>
          </p:cNvPr>
          <p:cNvSpPr txBox="1"/>
          <p:nvPr/>
        </p:nvSpPr>
        <p:spPr>
          <a:xfrm>
            <a:off x="7035282" y="1868958"/>
            <a:ext cx="4287417" cy="2800767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Фонд підтримує організації громадянського суспільства, які стикаються з новими загрозами або обмеженнями у своїй діяльності. Фінансування можуть отримати проєкти, спрямовані на </a:t>
            </a:r>
            <a:r>
              <a:rPr lang="uk-UA" sz="1600" dirty="0" err="1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адвокацію</a:t>
            </a:r>
            <a:r>
              <a:rPr lang="uk-UA" sz="1600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, захист прав людини, підвищення фізичної та цифрової безпеки, зміцнення організаційної стійкості, адаптацію діяльності до кризових умов та психосоціальну підтримку команд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4C965652-E72F-81CC-B5C2-85244B52C040}"/>
              </a:ext>
            </a:extLst>
          </p:cNvPr>
          <p:cNvSpPr txBox="1"/>
          <p:nvPr/>
        </p:nvSpPr>
        <p:spPr>
          <a:xfrm>
            <a:off x="5473575" y="5881130"/>
            <a:ext cx="1561707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Детальніше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6B48BB0A-8A04-971B-0850-F3FCBC222663}"/>
              </a:ext>
            </a:extLst>
          </p:cNvPr>
          <p:cNvCxnSpPr>
            <a:cxnSpLocks/>
          </p:cNvCxnSpPr>
          <p:nvPr/>
        </p:nvCxnSpPr>
        <p:spPr>
          <a:xfrm flipV="1">
            <a:off x="5483098" y="5791676"/>
            <a:ext cx="0" cy="539964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BA9E1D02-D73F-CF4D-5CD1-D3955AE18309}"/>
              </a:ext>
            </a:extLst>
          </p:cNvPr>
          <p:cNvSpPr txBox="1"/>
          <p:nvPr/>
        </p:nvSpPr>
        <p:spPr>
          <a:xfrm>
            <a:off x="441175" y="267641"/>
            <a:ext cx="871804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19</a:t>
            </a:r>
            <a:endParaRPr lang="uk-UA" sz="24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3E1753D2-FBF1-D134-5836-90D2C216B7FC}"/>
              </a:ext>
            </a:extLst>
          </p:cNvPr>
          <p:cNvSpPr/>
          <p:nvPr/>
        </p:nvSpPr>
        <p:spPr>
          <a:xfrm>
            <a:off x="9913968" y="5048453"/>
            <a:ext cx="1402700" cy="1276386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58892986-EF8B-D828-6D07-4EE83050E083}"/>
              </a:ext>
            </a:extLst>
          </p:cNvPr>
          <p:cNvSpPr/>
          <p:nvPr/>
        </p:nvSpPr>
        <p:spPr>
          <a:xfrm>
            <a:off x="656250" y="233744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D14852-C926-84E5-4E62-68177513081A}"/>
              </a:ext>
            </a:extLst>
          </p:cNvPr>
          <p:cNvSpPr txBox="1"/>
          <p:nvPr/>
        </p:nvSpPr>
        <p:spPr>
          <a:xfrm>
            <a:off x="7049366" y="5918261"/>
            <a:ext cx="2867025" cy="40011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fr-FR" sz="1000" dirty="0">
                <a:latin typeface="Bookman Old Style" panose="02050604050505020204" pitchFamily="18" charset="0"/>
                <a:hlinkClick r:id="rId5"/>
              </a:rPr>
              <a:t>https://m.gurt.org.ua/news/grants/111871/</a:t>
            </a:r>
            <a:r>
              <a:rPr lang="uk-UA" sz="1000" dirty="0">
                <a:latin typeface="Bookman Old Style" panose="0205060405050502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3623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5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54EC155-9513-4409-9BA6-313059DCCFCA}"/>
              </a:ext>
            </a:extLst>
          </p:cNvPr>
          <p:cNvSpPr/>
          <p:nvPr/>
        </p:nvSpPr>
        <p:spPr>
          <a:xfrm>
            <a:off x="656250" y="233744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10800000" algn="r" rotWithShape="0">
              <a:prstClr val="black">
                <a:alpha val="5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AEB59DBC-E5FD-4829-9975-BB4DA87CCF59}"/>
              </a:ext>
            </a:extLst>
          </p:cNvPr>
          <p:cNvSpPr txBox="1"/>
          <p:nvPr/>
        </p:nvSpPr>
        <p:spPr>
          <a:xfrm>
            <a:off x="656250" y="252904"/>
            <a:ext cx="441653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2</a:t>
            </a:r>
            <a:endParaRPr lang="uk-UA" sz="24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757730-1765-4E5C-9CD6-77CEE2C5CCC0}"/>
              </a:ext>
            </a:extLst>
          </p:cNvPr>
          <p:cNvSpPr txBox="1"/>
          <p:nvPr/>
        </p:nvSpPr>
        <p:spPr>
          <a:xfrm>
            <a:off x="1859727" y="-27014"/>
            <a:ext cx="2870402" cy="101566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uk-UA" sz="60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ea typeface="+mj-ea"/>
                <a:cs typeface="+mj-cs"/>
              </a:rPr>
              <a:t>Зміст</a:t>
            </a:r>
            <a:endParaRPr lang="uk-UA" sz="6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DB04B4C-DB30-4F63-A2E4-ECEF9C7105EF}"/>
              </a:ext>
            </a:extLst>
          </p:cNvPr>
          <p:cNvSpPr txBox="1"/>
          <p:nvPr/>
        </p:nvSpPr>
        <p:spPr>
          <a:xfrm>
            <a:off x="1859729" y="2800001"/>
            <a:ext cx="8947834" cy="89255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uk-UA" sz="32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  <a:ea typeface="+mj-ea"/>
                <a:cs typeface="+mj-cs"/>
              </a:rPr>
              <a:t>Нові можливості</a:t>
            </a:r>
          </a:p>
          <a:p>
            <a:r>
              <a:rPr lang="uk-UA" sz="2000" dirty="0">
                <a:latin typeface="Bookman Old Style" panose="02050604050505020204" pitchFamily="18" charset="0"/>
                <a:ea typeface="+mj-ea"/>
                <a:cs typeface="+mj-cs"/>
              </a:rPr>
              <a:t>стр.14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2F98C87-3D26-4FFA-8ADA-F08FA13FE30C}"/>
              </a:ext>
            </a:extLst>
          </p:cNvPr>
          <p:cNvSpPr txBox="1"/>
          <p:nvPr/>
        </p:nvSpPr>
        <p:spPr>
          <a:xfrm>
            <a:off x="1859728" y="1418480"/>
            <a:ext cx="8947835" cy="89255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uk-UA" sz="32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  <a:ea typeface="+mj-ea"/>
                <a:cs typeface="+mj-cs"/>
              </a:rPr>
              <a:t>Актуальні можливості</a:t>
            </a:r>
          </a:p>
          <a:p>
            <a:r>
              <a:rPr lang="uk-UA" sz="2000" dirty="0">
                <a:latin typeface="Bookman Old Style" panose="02050604050505020204" pitchFamily="18" charset="0"/>
                <a:ea typeface="+mj-ea"/>
                <a:cs typeface="+mj-cs"/>
              </a:rPr>
              <a:t>стр.4</a:t>
            </a:r>
            <a:endParaRPr lang="uk-UA" sz="20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B9677F3-43BF-468F-9805-267B0B51973F}"/>
              </a:ext>
            </a:extLst>
          </p:cNvPr>
          <p:cNvSpPr txBox="1"/>
          <p:nvPr/>
        </p:nvSpPr>
        <p:spPr>
          <a:xfrm>
            <a:off x="1859727" y="4180519"/>
            <a:ext cx="8947836" cy="89255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uk-UA" sz="32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  <a:ea typeface="+mj-ea"/>
                <a:cs typeface="+mj-cs"/>
              </a:rPr>
              <a:t>Постійні </a:t>
            </a: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ea typeface="+mj-ea"/>
                <a:cs typeface="+mj-cs"/>
              </a:rPr>
              <a:t>програми</a:t>
            </a:r>
            <a:r>
              <a:rPr lang="uk-UA" sz="32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  <a:ea typeface="+mj-ea"/>
                <a:cs typeface="+mj-cs"/>
              </a:rPr>
              <a:t> та ресурси</a:t>
            </a:r>
          </a:p>
          <a:p>
            <a:r>
              <a:rPr lang="uk-UA" sz="2000" dirty="0">
                <a:latin typeface="Bookman Old Style" panose="02050604050505020204" pitchFamily="18" charset="0"/>
                <a:ea typeface="+mj-ea"/>
                <a:cs typeface="+mj-cs"/>
              </a:rPr>
              <a:t>стр.17</a:t>
            </a:r>
            <a:endParaRPr lang="uk-UA" sz="20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5A27EA4-1D3E-4E81-AFAE-2A3289FAD6EF}"/>
              </a:ext>
            </a:extLst>
          </p:cNvPr>
          <p:cNvSpPr txBox="1"/>
          <p:nvPr/>
        </p:nvSpPr>
        <p:spPr>
          <a:xfrm>
            <a:off x="1859727" y="5561037"/>
            <a:ext cx="8947836" cy="89255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Корисна інформація та контакти</a:t>
            </a:r>
          </a:p>
          <a:p>
            <a:r>
              <a:rPr lang="uk-UA" sz="2000" dirty="0">
                <a:latin typeface="Bookman Old Style" panose="02050604050505020204" pitchFamily="18" charset="0"/>
                <a:ea typeface="+mj-ea"/>
                <a:cs typeface="+mj-cs"/>
              </a:rPr>
              <a:t>стр.27</a:t>
            </a:r>
            <a:endParaRPr lang="uk-UA" sz="2000" dirty="0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334FE79E-F358-4AAB-A0EB-A994F57981F3}"/>
              </a:ext>
            </a:extLst>
          </p:cNvPr>
          <p:cNvSpPr/>
          <p:nvPr/>
        </p:nvSpPr>
        <p:spPr>
          <a:xfrm>
            <a:off x="656250" y="1614261"/>
            <a:ext cx="441653" cy="500990"/>
          </a:xfrm>
          <a:prstGeom prst="rect">
            <a:avLst/>
          </a:prstGeom>
          <a:solidFill>
            <a:schemeClr val="accent6">
              <a:lumMod val="50000"/>
              <a:alpha val="5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13938D95-73C3-4FB6-A570-DE28711C7144}"/>
              </a:ext>
            </a:extLst>
          </p:cNvPr>
          <p:cNvSpPr/>
          <p:nvPr/>
        </p:nvSpPr>
        <p:spPr>
          <a:xfrm>
            <a:off x="656250" y="5754212"/>
            <a:ext cx="441653" cy="500990"/>
          </a:xfrm>
          <a:prstGeom prst="rect">
            <a:avLst/>
          </a:prstGeom>
          <a:solidFill>
            <a:schemeClr val="accent6">
              <a:lumMod val="50000"/>
              <a:alpha val="5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369175C4-90A9-48F8-8818-ACCEDAD703FF}"/>
              </a:ext>
            </a:extLst>
          </p:cNvPr>
          <p:cNvSpPr/>
          <p:nvPr/>
        </p:nvSpPr>
        <p:spPr>
          <a:xfrm>
            <a:off x="656250" y="4376300"/>
            <a:ext cx="441653" cy="500990"/>
          </a:xfrm>
          <a:prstGeom prst="rect">
            <a:avLst/>
          </a:prstGeom>
          <a:solidFill>
            <a:schemeClr val="accent6">
              <a:lumMod val="50000"/>
              <a:alpha val="5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D9C846FE-D1F3-4D60-89DA-0D695AFCCFEA}"/>
              </a:ext>
            </a:extLst>
          </p:cNvPr>
          <p:cNvSpPr/>
          <p:nvPr/>
        </p:nvSpPr>
        <p:spPr>
          <a:xfrm>
            <a:off x="658605" y="2995782"/>
            <a:ext cx="441653" cy="500990"/>
          </a:xfrm>
          <a:prstGeom prst="rect">
            <a:avLst/>
          </a:prstGeom>
          <a:solidFill>
            <a:schemeClr val="accent6">
              <a:lumMod val="50000"/>
              <a:alpha val="5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6488402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2D68FE-C74B-15DC-CA50-06212D318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E297407-866D-F281-3C5E-E1F64E4495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20527" y="5056019"/>
            <a:ext cx="1386614" cy="1275621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B8F3FDE-D075-84E5-F99C-4A9B04D9DA3B}"/>
              </a:ext>
            </a:extLst>
          </p:cNvPr>
          <p:cNvCxnSpPr>
            <a:cxnSpLocks/>
          </p:cNvCxnSpPr>
          <p:nvPr/>
        </p:nvCxnSpPr>
        <p:spPr>
          <a:xfrm>
            <a:off x="5483098" y="5791676"/>
            <a:ext cx="4421348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23F8DD0-4ADE-77CB-A33E-7E81C4D9CB45}"/>
              </a:ext>
            </a:extLst>
          </p:cNvPr>
          <p:cNvCxnSpPr>
            <a:cxnSpLocks/>
          </p:cNvCxnSpPr>
          <p:nvPr/>
        </p:nvCxnSpPr>
        <p:spPr>
          <a:xfrm flipV="1">
            <a:off x="3946848" y="1953654"/>
            <a:ext cx="8556" cy="4371185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8030992C-6D8C-9C75-B0E5-D3271B542DBD}"/>
              </a:ext>
            </a:extLst>
          </p:cNvPr>
          <p:cNvCxnSpPr>
            <a:cxnSpLocks/>
          </p:cNvCxnSpPr>
          <p:nvPr/>
        </p:nvCxnSpPr>
        <p:spPr>
          <a:xfrm flipV="1">
            <a:off x="7035282" y="1953654"/>
            <a:ext cx="0" cy="4381328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2E968EB2-EAB5-0441-5702-F790CF8B1E1D}"/>
              </a:ext>
            </a:extLst>
          </p:cNvPr>
          <p:cNvCxnSpPr>
            <a:cxnSpLocks/>
          </p:cNvCxnSpPr>
          <p:nvPr/>
        </p:nvCxnSpPr>
        <p:spPr>
          <a:xfrm>
            <a:off x="5492621" y="6317273"/>
            <a:ext cx="4411825" cy="756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1B90F4F0-F63D-B52B-2961-CAE49156B81F}"/>
              </a:ext>
            </a:extLst>
          </p:cNvPr>
          <p:cNvCxnSpPr>
            <a:cxnSpLocks/>
            <a:endCxn id="29" idx="1"/>
          </p:cNvCxnSpPr>
          <p:nvPr/>
        </p:nvCxnSpPr>
        <p:spPr>
          <a:xfrm>
            <a:off x="0" y="484239"/>
            <a:ext cx="656250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E68DDDD5-D99A-6829-1B48-811DAF4077FB}"/>
              </a:ext>
            </a:extLst>
          </p:cNvPr>
          <p:cNvCxnSpPr>
            <a:cxnSpLocks/>
          </p:cNvCxnSpPr>
          <p:nvPr/>
        </p:nvCxnSpPr>
        <p:spPr>
          <a:xfrm>
            <a:off x="11199651" y="502898"/>
            <a:ext cx="992349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9748B755-88CB-388D-BC96-72B6B3A0B6CB}"/>
              </a:ext>
            </a:extLst>
          </p:cNvPr>
          <p:cNvSpPr txBox="1"/>
          <p:nvPr/>
        </p:nvSpPr>
        <p:spPr>
          <a:xfrm>
            <a:off x="4779818" y="191851"/>
            <a:ext cx="6419833" cy="5847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kumimoji="0" lang="uk-UA" sz="3200" b="0" i="0" u="none" strike="noStrike" kern="1200" cap="none" spc="0" normalizeH="0" baseline="0" noProof="0" dirty="0"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Постійні програми та ресурси</a:t>
            </a:r>
            <a:endParaRPr lang="uk-UA" dirty="0"/>
          </a:p>
        </p:txBody>
      </p: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9B819434-310C-9AA4-F0CB-5D94BC8C1AF7}"/>
              </a:ext>
            </a:extLst>
          </p:cNvPr>
          <p:cNvCxnSpPr>
            <a:cxnSpLocks/>
            <a:endCxn id="56" idx="1"/>
          </p:cNvCxnSpPr>
          <p:nvPr/>
        </p:nvCxnSpPr>
        <p:spPr>
          <a:xfrm>
            <a:off x="1097903" y="482313"/>
            <a:ext cx="3681915" cy="192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28DD9227-AFFB-416B-CCA2-6975A3929816}"/>
              </a:ext>
            </a:extLst>
          </p:cNvPr>
          <p:cNvSpPr txBox="1"/>
          <p:nvPr/>
        </p:nvSpPr>
        <p:spPr>
          <a:xfrm>
            <a:off x="875524" y="1087674"/>
            <a:ext cx="10431619" cy="40011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ГРАНТ НА ВІДКРИТТЯ ДИТЯЧОГО САДОЧКА («ВЛАСНА СПРАВА»)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19B2FAB6-4292-116F-5383-9FD8E923BB7A}"/>
              </a:ext>
            </a:extLst>
          </p:cNvPr>
          <p:cNvSpPr txBox="1"/>
          <p:nvPr/>
        </p:nvSpPr>
        <p:spPr>
          <a:xfrm>
            <a:off x="875524" y="1868958"/>
            <a:ext cx="3080656" cy="218521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кого: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підприємці у сфері дошкільної освіти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Напрям: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дошкільна освіта, розвиток малого бізнесу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4D856F6-3C04-171F-AD3F-7DD4386ACFFB}"/>
              </a:ext>
            </a:extLst>
          </p:cNvPr>
          <p:cNvSpPr txBox="1"/>
          <p:nvPr/>
        </p:nvSpPr>
        <p:spPr>
          <a:xfrm>
            <a:off x="3948403" y="1870570"/>
            <a:ext cx="3088436" cy="2985433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Фінансування: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 1 000 000 грн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Дедлайн: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постійно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Організатор: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державна програма «Власна справа»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7B88C5A8-E878-F3E8-F17F-84C5C819D80C}"/>
              </a:ext>
            </a:extLst>
          </p:cNvPr>
          <p:cNvSpPr txBox="1"/>
          <p:nvPr/>
        </p:nvSpPr>
        <p:spPr>
          <a:xfrm>
            <a:off x="7035282" y="1868958"/>
            <a:ext cx="4287417" cy="156966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Програма підтримує відкриття та розвиток закладів дошкільної освіти, зокрема дитячих садків, </a:t>
            </a:r>
            <a:r>
              <a:rPr lang="uk-UA" sz="1600" dirty="0" err="1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мінісадків</a:t>
            </a:r>
            <a:r>
              <a:rPr lang="uk-UA" sz="1600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та центрів розвитку дитини, із можливістю створення нових робочих місць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30ABB9AA-3BC0-9849-13B3-FB9D9FA9918E}"/>
              </a:ext>
            </a:extLst>
          </p:cNvPr>
          <p:cNvSpPr txBox="1"/>
          <p:nvPr/>
        </p:nvSpPr>
        <p:spPr>
          <a:xfrm>
            <a:off x="5473575" y="5881130"/>
            <a:ext cx="1561707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Детальніше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3A0D72EF-9574-A5D5-2884-6F044EFE23AE}"/>
              </a:ext>
            </a:extLst>
          </p:cNvPr>
          <p:cNvCxnSpPr>
            <a:cxnSpLocks/>
          </p:cNvCxnSpPr>
          <p:nvPr/>
        </p:nvCxnSpPr>
        <p:spPr>
          <a:xfrm flipV="1">
            <a:off x="5483098" y="5791676"/>
            <a:ext cx="0" cy="539964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3F2A8CBF-2030-402F-6F27-0F8FE47D8D0E}"/>
              </a:ext>
            </a:extLst>
          </p:cNvPr>
          <p:cNvSpPr txBox="1"/>
          <p:nvPr/>
        </p:nvSpPr>
        <p:spPr>
          <a:xfrm>
            <a:off x="441175" y="267641"/>
            <a:ext cx="871804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20</a:t>
            </a:r>
            <a:endParaRPr lang="uk-UA" sz="2400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AE9BCA0D-A401-2321-7123-F4AE31863396}"/>
              </a:ext>
            </a:extLst>
          </p:cNvPr>
          <p:cNvSpPr txBox="1"/>
          <p:nvPr/>
        </p:nvSpPr>
        <p:spPr>
          <a:xfrm>
            <a:off x="7013633" y="5869814"/>
            <a:ext cx="2869161" cy="40011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  <a:hlinkClick r:id="rId5"/>
              </a:rPr>
              <a:t>https://investoffice.lviv.ua/grant-na-vidkryttya-dytyachogo-sadochku/</a:t>
            </a:r>
            <a:r>
              <a:rPr kumimoji="0" lang="uk-UA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endParaRPr kumimoji="0" lang="uk-UA" sz="10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E05AFC37-9A3E-A0C1-0E77-4B0A757D6C3D}"/>
              </a:ext>
            </a:extLst>
          </p:cNvPr>
          <p:cNvSpPr/>
          <p:nvPr/>
        </p:nvSpPr>
        <p:spPr>
          <a:xfrm>
            <a:off x="9913968" y="5048453"/>
            <a:ext cx="1402700" cy="1276386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312F6DAC-8757-40A9-1D27-6CABDA9D177E}"/>
              </a:ext>
            </a:extLst>
          </p:cNvPr>
          <p:cNvSpPr/>
          <p:nvPr/>
        </p:nvSpPr>
        <p:spPr>
          <a:xfrm>
            <a:off x="656250" y="233744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228527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ABB9F6-A23B-05DF-6AF9-35AC44258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56E74BC-71D3-2849-CCCC-39D2E004D7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23490" y="5048454"/>
            <a:ext cx="1383654" cy="1276386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CCB74DD2-4309-3CD1-7C97-3EE4C44AB1E4}"/>
              </a:ext>
            </a:extLst>
          </p:cNvPr>
          <p:cNvCxnSpPr>
            <a:cxnSpLocks/>
          </p:cNvCxnSpPr>
          <p:nvPr/>
        </p:nvCxnSpPr>
        <p:spPr>
          <a:xfrm>
            <a:off x="5483098" y="5791676"/>
            <a:ext cx="4421348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82F7710E-F507-CD21-C861-B73E05480336}"/>
              </a:ext>
            </a:extLst>
          </p:cNvPr>
          <p:cNvCxnSpPr>
            <a:cxnSpLocks/>
          </p:cNvCxnSpPr>
          <p:nvPr/>
        </p:nvCxnSpPr>
        <p:spPr>
          <a:xfrm flipV="1">
            <a:off x="3946848" y="1953654"/>
            <a:ext cx="8556" cy="4371185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C458657A-43DE-0CE2-E92B-7C9B9BC90A47}"/>
              </a:ext>
            </a:extLst>
          </p:cNvPr>
          <p:cNvCxnSpPr>
            <a:cxnSpLocks/>
          </p:cNvCxnSpPr>
          <p:nvPr/>
        </p:nvCxnSpPr>
        <p:spPr>
          <a:xfrm flipV="1">
            <a:off x="7035282" y="1953654"/>
            <a:ext cx="0" cy="4381328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EA8F6049-2C12-AA56-2788-3653C0C22C61}"/>
              </a:ext>
            </a:extLst>
          </p:cNvPr>
          <p:cNvCxnSpPr>
            <a:cxnSpLocks/>
          </p:cNvCxnSpPr>
          <p:nvPr/>
        </p:nvCxnSpPr>
        <p:spPr>
          <a:xfrm>
            <a:off x="5492621" y="6317273"/>
            <a:ext cx="4411825" cy="756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F0B0C485-AC3C-65B8-AFA9-740C7E76C79F}"/>
              </a:ext>
            </a:extLst>
          </p:cNvPr>
          <p:cNvCxnSpPr>
            <a:cxnSpLocks/>
            <a:endCxn id="29" idx="1"/>
          </p:cNvCxnSpPr>
          <p:nvPr/>
        </p:nvCxnSpPr>
        <p:spPr>
          <a:xfrm>
            <a:off x="0" y="484239"/>
            <a:ext cx="656250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319012B2-07B2-0E79-1ECD-1DC3616A8761}"/>
              </a:ext>
            </a:extLst>
          </p:cNvPr>
          <p:cNvCxnSpPr>
            <a:cxnSpLocks/>
          </p:cNvCxnSpPr>
          <p:nvPr/>
        </p:nvCxnSpPr>
        <p:spPr>
          <a:xfrm>
            <a:off x="11199651" y="502898"/>
            <a:ext cx="992349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843D8E90-D578-AC2C-8692-D46E827E7347}"/>
              </a:ext>
            </a:extLst>
          </p:cNvPr>
          <p:cNvSpPr txBox="1"/>
          <p:nvPr/>
        </p:nvSpPr>
        <p:spPr>
          <a:xfrm>
            <a:off x="4779818" y="191851"/>
            <a:ext cx="6419833" cy="5847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kumimoji="0" lang="uk-UA" sz="3200" b="0" i="0" u="none" strike="noStrike" kern="1200" cap="none" spc="0" normalizeH="0" baseline="0" noProof="0" dirty="0"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Постійні програми та ресурси</a:t>
            </a:r>
            <a:endParaRPr lang="uk-UA" dirty="0"/>
          </a:p>
        </p:txBody>
      </p: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C399E790-163A-7FD0-EA59-8E42A92ED521}"/>
              </a:ext>
            </a:extLst>
          </p:cNvPr>
          <p:cNvCxnSpPr>
            <a:cxnSpLocks/>
            <a:endCxn id="56" idx="1"/>
          </p:cNvCxnSpPr>
          <p:nvPr/>
        </p:nvCxnSpPr>
        <p:spPr>
          <a:xfrm>
            <a:off x="1097903" y="482313"/>
            <a:ext cx="3681915" cy="192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F503A400-A42F-0C76-3A49-3396591F016D}"/>
              </a:ext>
            </a:extLst>
          </p:cNvPr>
          <p:cNvSpPr txBox="1"/>
          <p:nvPr/>
        </p:nvSpPr>
        <p:spPr>
          <a:xfrm>
            <a:off x="875524" y="1087674"/>
            <a:ext cx="10431619" cy="40011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ДОТАЦІЇ НА ПІДТРИМКУ ТВАРИННИЦТВА ДЛЯ АГРАРІЇВ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5796CE90-D5F7-9059-3A4D-3D64692F6F4D}"/>
              </a:ext>
            </a:extLst>
          </p:cNvPr>
          <p:cNvSpPr txBox="1"/>
          <p:nvPr/>
        </p:nvSpPr>
        <p:spPr>
          <a:xfrm>
            <a:off x="875524" y="1868958"/>
            <a:ext cx="3080656" cy="218521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кого: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аграрії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які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утримують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від 3 до 100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корів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Напрям: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тваринництво, підтримка аграрного сектору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EE0570E-A681-E424-4E05-C0FA34A3A7F8}"/>
              </a:ext>
            </a:extLst>
          </p:cNvPr>
          <p:cNvSpPr txBox="1"/>
          <p:nvPr/>
        </p:nvSpPr>
        <p:spPr>
          <a:xfrm>
            <a:off x="3948403" y="1870570"/>
            <a:ext cx="3088436" cy="323165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Фінансування: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7 000 грн на одну голову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великої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рогатої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худоби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Дедлайн: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постійно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Організатор: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державна програма підтримки аграріїв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36B57D5-9104-63A6-FC93-41181E6E7C26}"/>
              </a:ext>
            </a:extLst>
          </p:cNvPr>
          <p:cNvSpPr txBox="1"/>
          <p:nvPr/>
        </p:nvSpPr>
        <p:spPr>
          <a:xfrm>
            <a:off x="7035282" y="1868958"/>
            <a:ext cx="4287417" cy="1077218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Програма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передбачає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надання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бюджетної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дотації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агровиробникам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для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підтримки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розвитку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тваринництва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в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Україні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A893EB06-F8A0-9C7B-ECE0-7E2A454BC94E}"/>
              </a:ext>
            </a:extLst>
          </p:cNvPr>
          <p:cNvSpPr txBox="1"/>
          <p:nvPr/>
        </p:nvSpPr>
        <p:spPr>
          <a:xfrm>
            <a:off x="5473575" y="5881130"/>
            <a:ext cx="1561707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Детальніше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36C978BC-51AC-5B6F-FE7D-51B68B4C627A}"/>
              </a:ext>
            </a:extLst>
          </p:cNvPr>
          <p:cNvCxnSpPr>
            <a:cxnSpLocks/>
          </p:cNvCxnSpPr>
          <p:nvPr/>
        </p:nvCxnSpPr>
        <p:spPr>
          <a:xfrm flipV="1">
            <a:off x="5483098" y="5791676"/>
            <a:ext cx="0" cy="539964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87E6CC2C-6576-B6B7-F6C4-DADE34056620}"/>
              </a:ext>
            </a:extLst>
          </p:cNvPr>
          <p:cNvSpPr txBox="1"/>
          <p:nvPr/>
        </p:nvSpPr>
        <p:spPr>
          <a:xfrm>
            <a:off x="439622" y="273069"/>
            <a:ext cx="871804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21</a:t>
            </a:r>
            <a:endParaRPr lang="uk-UA" sz="2400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72EFEDA0-F740-529F-1386-4AA9A632B827}"/>
              </a:ext>
            </a:extLst>
          </p:cNvPr>
          <p:cNvSpPr txBox="1"/>
          <p:nvPr/>
        </p:nvSpPr>
        <p:spPr>
          <a:xfrm>
            <a:off x="7054328" y="5888898"/>
            <a:ext cx="2869161" cy="246221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  <a:hlinkClick r:id="rId5"/>
              </a:rPr>
              <a:t>https://grant.market/opp/state-agrarian</a:t>
            </a:r>
            <a:r>
              <a:rPr kumimoji="0" lang="uk-UA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endParaRPr kumimoji="0" lang="uk-UA" sz="10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79D34939-CDBA-8057-F041-9C307826BCF7}"/>
              </a:ext>
            </a:extLst>
          </p:cNvPr>
          <p:cNvSpPr/>
          <p:nvPr/>
        </p:nvSpPr>
        <p:spPr>
          <a:xfrm>
            <a:off x="9913968" y="5048453"/>
            <a:ext cx="1402700" cy="1276386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C5CC9C70-2F3B-3DFA-E08F-ABE96A1CE744}"/>
              </a:ext>
            </a:extLst>
          </p:cNvPr>
          <p:cNvSpPr/>
          <p:nvPr/>
        </p:nvSpPr>
        <p:spPr>
          <a:xfrm>
            <a:off x="656250" y="233744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0409495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9FDDD8-CCA7-4D3B-ECB4-DDF2EA5A5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EF5D7FF-56CF-9422-FC9E-219FABE74C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2021" y="5048453"/>
            <a:ext cx="1375122" cy="1276386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89A0F54B-9DBF-AD08-D16F-A4B28A68FBA8}"/>
              </a:ext>
            </a:extLst>
          </p:cNvPr>
          <p:cNvCxnSpPr>
            <a:cxnSpLocks/>
          </p:cNvCxnSpPr>
          <p:nvPr/>
        </p:nvCxnSpPr>
        <p:spPr>
          <a:xfrm>
            <a:off x="5483098" y="5791676"/>
            <a:ext cx="4421348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01278F2A-8D00-CA5F-D5C7-FA1E6212BABE}"/>
              </a:ext>
            </a:extLst>
          </p:cNvPr>
          <p:cNvCxnSpPr>
            <a:cxnSpLocks/>
          </p:cNvCxnSpPr>
          <p:nvPr/>
        </p:nvCxnSpPr>
        <p:spPr>
          <a:xfrm flipV="1">
            <a:off x="3946848" y="1953654"/>
            <a:ext cx="8556" cy="4371185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4348106B-936A-99C7-9ABF-A22B616F7FDC}"/>
              </a:ext>
            </a:extLst>
          </p:cNvPr>
          <p:cNvCxnSpPr>
            <a:cxnSpLocks/>
          </p:cNvCxnSpPr>
          <p:nvPr/>
        </p:nvCxnSpPr>
        <p:spPr>
          <a:xfrm flipV="1">
            <a:off x="7035282" y="1953654"/>
            <a:ext cx="0" cy="4381328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C0E016E5-6E62-DA20-7017-F8A82070BFD9}"/>
              </a:ext>
            </a:extLst>
          </p:cNvPr>
          <p:cNvCxnSpPr>
            <a:cxnSpLocks/>
          </p:cNvCxnSpPr>
          <p:nvPr/>
        </p:nvCxnSpPr>
        <p:spPr>
          <a:xfrm>
            <a:off x="5492621" y="6317273"/>
            <a:ext cx="4411825" cy="756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9288402C-F1F2-BAF3-CFF5-C7975F410FEC}"/>
              </a:ext>
            </a:extLst>
          </p:cNvPr>
          <p:cNvCxnSpPr>
            <a:cxnSpLocks/>
            <a:endCxn id="29" idx="1"/>
          </p:cNvCxnSpPr>
          <p:nvPr/>
        </p:nvCxnSpPr>
        <p:spPr>
          <a:xfrm>
            <a:off x="0" y="484239"/>
            <a:ext cx="656250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B5757F4A-3C66-F200-E3D1-ED77B7E09CB1}"/>
              </a:ext>
            </a:extLst>
          </p:cNvPr>
          <p:cNvCxnSpPr>
            <a:cxnSpLocks/>
          </p:cNvCxnSpPr>
          <p:nvPr/>
        </p:nvCxnSpPr>
        <p:spPr>
          <a:xfrm>
            <a:off x="11199651" y="502898"/>
            <a:ext cx="992349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E1631F45-DA22-BC7D-F01A-839760933704}"/>
              </a:ext>
            </a:extLst>
          </p:cNvPr>
          <p:cNvSpPr txBox="1"/>
          <p:nvPr/>
        </p:nvSpPr>
        <p:spPr>
          <a:xfrm>
            <a:off x="4779818" y="191851"/>
            <a:ext cx="6419833" cy="5847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kumimoji="0" lang="uk-UA" sz="3200" b="0" i="0" u="none" strike="noStrike" kern="1200" cap="none" spc="0" normalizeH="0" baseline="0" noProof="0" dirty="0"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Постійні програми та ресурси</a:t>
            </a:r>
            <a:endParaRPr lang="uk-UA" dirty="0"/>
          </a:p>
        </p:txBody>
      </p: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A50DEAE6-6385-3CA6-A32C-A8CAEB66BD6E}"/>
              </a:ext>
            </a:extLst>
          </p:cNvPr>
          <p:cNvCxnSpPr>
            <a:cxnSpLocks/>
            <a:endCxn id="56" idx="1"/>
          </p:cNvCxnSpPr>
          <p:nvPr/>
        </p:nvCxnSpPr>
        <p:spPr>
          <a:xfrm>
            <a:off x="1097903" y="482313"/>
            <a:ext cx="3681915" cy="192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AAF48AC0-6BD0-842F-942A-3C9FC5D38306}"/>
              </a:ext>
            </a:extLst>
          </p:cNvPr>
          <p:cNvSpPr txBox="1"/>
          <p:nvPr/>
        </p:nvSpPr>
        <p:spPr>
          <a:xfrm>
            <a:off x="875524" y="1087674"/>
            <a:ext cx="10431619" cy="40011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ГРАНТИ ДЛЯ МОЛОДІ НА ВІДКРИТТЯ БІЗНЕСУ «ВЛАСНА СПРАВА»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344B94B-8B37-3783-4A76-D2BE230B8D48}"/>
              </a:ext>
            </a:extLst>
          </p:cNvPr>
          <p:cNvSpPr txBox="1"/>
          <p:nvPr/>
        </p:nvSpPr>
        <p:spPr>
          <a:xfrm>
            <a:off x="875524" y="1868958"/>
            <a:ext cx="3080656" cy="267765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кого: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молодь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віком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18-25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років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яка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планує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відкрити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власний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бізнес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Напрям: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молодіжне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підприємництво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підтримка малого бізнесу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FAC96360-2072-B60E-B929-263560AF4014}"/>
              </a:ext>
            </a:extLst>
          </p:cNvPr>
          <p:cNvSpPr txBox="1"/>
          <p:nvPr/>
        </p:nvSpPr>
        <p:spPr>
          <a:xfrm>
            <a:off x="3948403" y="1870570"/>
            <a:ext cx="3088436" cy="2985433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Фінансування: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 200 000 грн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Дедлайн: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постійно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Організатор: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державна програма «Власна справа»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58755DE3-01A4-1C88-A0C9-289F146BEEF4}"/>
              </a:ext>
            </a:extLst>
          </p:cNvPr>
          <p:cNvSpPr txBox="1"/>
          <p:nvPr/>
        </p:nvSpPr>
        <p:spPr>
          <a:xfrm>
            <a:off x="7035282" y="1868958"/>
            <a:ext cx="4287417" cy="156966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Програма підтримує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молодих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підприємців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грантами на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відкриття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власної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справи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.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Кошти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можна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використати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на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обладнання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сировину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оренду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маркетинг, франшизу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інші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потреби бізнесу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94A1FB57-0830-4988-94E8-4C6DFBDE3D18}"/>
              </a:ext>
            </a:extLst>
          </p:cNvPr>
          <p:cNvSpPr txBox="1"/>
          <p:nvPr/>
        </p:nvSpPr>
        <p:spPr>
          <a:xfrm>
            <a:off x="5473575" y="5881130"/>
            <a:ext cx="1561707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Детальніше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68843DF3-F19C-EDC0-D364-579CBDAE03E1}"/>
              </a:ext>
            </a:extLst>
          </p:cNvPr>
          <p:cNvCxnSpPr>
            <a:cxnSpLocks/>
          </p:cNvCxnSpPr>
          <p:nvPr/>
        </p:nvCxnSpPr>
        <p:spPr>
          <a:xfrm flipV="1">
            <a:off x="5483098" y="5791676"/>
            <a:ext cx="0" cy="539964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F06502F7-12E9-638C-9D20-55258A6C5912}"/>
              </a:ext>
            </a:extLst>
          </p:cNvPr>
          <p:cNvSpPr txBox="1"/>
          <p:nvPr/>
        </p:nvSpPr>
        <p:spPr>
          <a:xfrm>
            <a:off x="439622" y="273069"/>
            <a:ext cx="871804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22</a:t>
            </a:r>
            <a:endParaRPr lang="uk-UA" sz="2400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383C76F-83CE-1784-D8A7-BE0364C01E5D}"/>
              </a:ext>
            </a:extLst>
          </p:cNvPr>
          <p:cNvSpPr txBox="1"/>
          <p:nvPr/>
        </p:nvSpPr>
        <p:spPr>
          <a:xfrm>
            <a:off x="7007298" y="5862384"/>
            <a:ext cx="2869161" cy="40011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  <a:hlinkClick r:id="rId5"/>
              </a:rPr>
              <a:t>https://diia.gov.ua/services/grant-na-vlasnu-spravu</a:t>
            </a:r>
            <a:r>
              <a:rPr kumimoji="0" lang="uk-UA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endParaRPr kumimoji="0" lang="uk-UA" sz="10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3322214B-67A4-2BFC-0875-C6594A1F274F}"/>
              </a:ext>
            </a:extLst>
          </p:cNvPr>
          <p:cNvSpPr/>
          <p:nvPr/>
        </p:nvSpPr>
        <p:spPr>
          <a:xfrm>
            <a:off x="9913968" y="5048453"/>
            <a:ext cx="1402700" cy="1276386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813B9F6B-5631-B339-8A9F-55D88CCA9E84}"/>
              </a:ext>
            </a:extLst>
          </p:cNvPr>
          <p:cNvSpPr/>
          <p:nvPr/>
        </p:nvSpPr>
        <p:spPr>
          <a:xfrm>
            <a:off x="656250" y="233744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0657456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082325-04A8-4C78-4EC9-D2B3ABD8D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4F0603-D153-3A6D-1560-B21DFD98DE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934575" y="5048250"/>
            <a:ext cx="1390650" cy="1266826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B5F8FAE4-B2B0-BB8D-11B5-F0CFD4AF3AE0}"/>
              </a:ext>
            </a:extLst>
          </p:cNvPr>
          <p:cNvCxnSpPr>
            <a:cxnSpLocks/>
          </p:cNvCxnSpPr>
          <p:nvPr/>
        </p:nvCxnSpPr>
        <p:spPr>
          <a:xfrm>
            <a:off x="5483098" y="5791676"/>
            <a:ext cx="4421348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637E4391-0490-5381-3203-9025144CB510}"/>
              </a:ext>
            </a:extLst>
          </p:cNvPr>
          <p:cNvCxnSpPr>
            <a:cxnSpLocks/>
          </p:cNvCxnSpPr>
          <p:nvPr/>
        </p:nvCxnSpPr>
        <p:spPr>
          <a:xfrm flipV="1">
            <a:off x="3946848" y="1953654"/>
            <a:ext cx="8556" cy="4371185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9C83B456-8ADC-A098-4636-2178B2814193}"/>
              </a:ext>
            </a:extLst>
          </p:cNvPr>
          <p:cNvCxnSpPr>
            <a:cxnSpLocks/>
          </p:cNvCxnSpPr>
          <p:nvPr/>
        </p:nvCxnSpPr>
        <p:spPr>
          <a:xfrm flipV="1">
            <a:off x="7035282" y="1953654"/>
            <a:ext cx="0" cy="4381328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D82D66DA-E4EF-DACB-EE97-6D615A43E29D}"/>
              </a:ext>
            </a:extLst>
          </p:cNvPr>
          <p:cNvCxnSpPr>
            <a:cxnSpLocks/>
          </p:cNvCxnSpPr>
          <p:nvPr/>
        </p:nvCxnSpPr>
        <p:spPr>
          <a:xfrm>
            <a:off x="5492621" y="6317273"/>
            <a:ext cx="4411825" cy="756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A73F29B6-49B6-149D-E9C9-4F133620387F}"/>
              </a:ext>
            </a:extLst>
          </p:cNvPr>
          <p:cNvCxnSpPr>
            <a:cxnSpLocks/>
            <a:endCxn id="29" idx="1"/>
          </p:cNvCxnSpPr>
          <p:nvPr/>
        </p:nvCxnSpPr>
        <p:spPr>
          <a:xfrm>
            <a:off x="0" y="484239"/>
            <a:ext cx="656250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7CEDBA3B-53E3-DF6F-9FA1-A00B306F2BAC}"/>
              </a:ext>
            </a:extLst>
          </p:cNvPr>
          <p:cNvCxnSpPr>
            <a:cxnSpLocks/>
          </p:cNvCxnSpPr>
          <p:nvPr/>
        </p:nvCxnSpPr>
        <p:spPr>
          <a:xfrm>
            <a:off x="11199651" y="502898"/>
            <a:ext cx="992349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FAE93E6A-FED0-D832-AA25-8EDEE57D801F}"/>
              </a:ext>
            </a:extLst>
          </p:cNvPr>
          <p:cNvSpPr txBox="1"/>
          <p:nvPr/>
        </p:nvSpPr>
        <p:spPr>
          <a:xfrm>
            <a:off x="4779818" y="191851"/>
            <a:ext cx="6419833" cy="5847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kumimoji="0" lang="uk-UA" sz="3200" b="0" i="0" u="none" strike="noStrike" kern="1200" cap="none" spc="0" normalizeH="0" baseline="0" noProof="0" dirty="0"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Постійні програми та ресурси</a:t>
            </a:r>
            <a:endParaRPr lang="uk-UA" dirty="0"/>
          </a:p>
        </p:txBody>
      </p: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673947CD-ECCE-97AA-8C05-723E2E74642E}"/>
              </a:ext>
            </a:extLst>
          </p:cNvPr>
          <p:cNvCxnSpPr>
            <a:cxnSpLocks/>
            <a:endCxn id="56" idx="1"/>
          </p:cNvCxnSpPr>
          <p:nvPr/>
        </p:nvCxnSpPr>
        <p:spPr>
          <a:xfrm>
            <a:off x="1097903" y="482313"/>
            <a:ext cx="3681915" cy="192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56A88D4C-8848-FE1D-EF12-D22277828C6D}"/>
              </a:ext>
            </a:extLst>
          </p:cNvPr>
          <p:cNvSpPr txBox="1"/>
          <p:nvPr/>
        </p:nvSpPr>
        <p:spPr>
          <a:xfrm>
            <a:off x="875524" y="1087674"/>
            <a:ext cx="10431619" cy="70788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ГРАНТИ ДЛЯ НЕПРИБУТКОВИХ ОРГАНІЗАЦІЙ ВІД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AVERY DENNISON FOUNDATION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18215787-26B8-042A-AA24-E63E37BF71B9}"/>
              </a:ext>
            </a:extLst>
          </p:cNvPr>
          <p:cNvSpPr txBox="1"/>
          <p:nvPr/>
        </p:nvSpPr>
        <p:spPr>
          <a:xfrm>
            <a:off x="875524" y="1868958"/>
            <a:ext cx="3080656" cy="3170099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кого: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неприбуткові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неурядові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організації,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діяльність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яких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відповідає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пріоритетним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напрямам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фонду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Напрям: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освіта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екологічна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сталість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економічний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розвиток і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розширення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економічних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можливостей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B167D575-22F7-6AFA-18EB-2CC7C56F9766}"/>
              </a:ext>
            </a:extLst>
          </p:cNvPr>
          <p:cNvSpPr txBox="1"/>
          <p:nvPr/>
        </p:nvSpPr>
        <p:spPr>
          <a:xfrm>
            <a:off x="3948403" y="1870570"/>
            <a:ext cx="3088436" cy="34778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Фінансування: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від 50 000 до 100 000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доларів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США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Дедлайн: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постійн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о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(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рішення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щодо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фінансування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ухвалюються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щоквартально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Організатор: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Avery Dennison Foundation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BFAAF8B0-AE79-167D-534F-641E2A5B439F}"/>
              </a:ext>
            </a:extLst>
          </p:cNvPr>
          <p:cNvSpPr txBox="1"/>
          <p:nvPr/>
        </p:nvSpPr>
        <p:spPr>
          <a:xfrm>
            <a:off x="7035282" y="1868958"/>
            <a:ext cx="4287417" cy="2062103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Фонд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підтримує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проєкти,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спрямовані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на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розширення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доступу до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освіти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розвиток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екологічної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стійкості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громад,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адаптацію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до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змін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клімату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професійне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навчання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розвиток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підприємництва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створення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економічних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можливостей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для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соціально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вразливих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груп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населення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. 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E2218027-EA1F-AC96-F5C6-15C28B0A0F9E}"/>
              </a:ext>
            </a:extLst>
          </p:cNvPr>
          <p:cNvSpPr txBox="1"/>
          <p:nvPr/>
        </p:nvSpPr>
        <p:spPr>
          <a:xfrm>
            <a:off x="5473575" y="5881130"/>
            <a:ext cx="1561707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Детальніше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33C19E5D-3FA5-DE61-DB82-70FAAEA51AB8}"/>
              </a:ext>
            </a:extLst>
          </p:cNvPr>
          <p:cNvCxnSpPr>
            <a:cxnSpLocks/>
          </p:cNvCxnSpPr>
          <p:nvPr/>
        </p:nvCxnSpPr>
        <p:spPr>
          <a:xfrm flipV="1">
            <a:off x="5483098" y="5791676"/>
            <a:ext cx="0" cy="539964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BF985ADB-655D-EBE7-1479-812BA31CAF48}"/>
              </a:ext>
            </a:extLst>
          </p:cNvPr>
          <p:cNvSpPr txBox="1"/>
          <p:nvPr/>
        </p:nvSpPr>
        <p:spPr>
          <a:xfrm>
            <a:off x="439622" y="273069"/>
            <a:ext cx="871804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23</a:t>
            </a:r>
            <a:endParaRPr lang="uk-UA" sz="2400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E899DBAC-9390-6B02-4986-844039D04B2B}"/>
              </a:ext>
            </a:extLst>
          </p:cNvPr>
          <p:cNvSpPr txBox="1"/>
          <p:nvPr/>
        </p:nvSpPr>
        <p:spPr>
          <a:xfrm>
            <a:off x="7007298" y="5862384"/>
            <a:ext cx="2869161" cy="40011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  <a:hlinkClick r:id="rId6"/>
              </a:rPr>
              <a:t>https://gurt.org.ua/news/grants/112152/</a:t>
            </a:r>
            <a:r>
              <a:rPr kumimoji="0" lang="uk-UA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uk-UA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15FC9647-7296-F0F7-B863-C4533AA0D45E}"/>
              </a:ext>
            </a:extLst>
          </p:cNvPr>
          <p:cNvSpPr/>
          <p:nvPr/>
        </p:nvSpPr>
        <p:spPr>
          <a:xfrm>
            <a:off x="9913968" y="5048453"/>
            <a:ext cx="1402700" cy="1276386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AB53DA18-8AA5-D489-A06A-F75F3A02457C}"/>
              </a:ext>
            </a:extLst>
          </p:cNvPr>
          <p:cNvSpPr/>
          <p:nvPr/>
        </p:nvSpPr>
        <p:spPr>
          <a:xfrm>
            <a:off x="656250" y="233744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6947883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C7C41E-6924-8F5C-644A-8C991BB2B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355F905-9BC3-3BFB-E145-E76C7190FD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13969" y="5048453"/>
            <a:ext cx="1393174" cy="1268820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6BF8200-5DAB-E4C2-1EB1-73242A202A42}"/>
              </a:ext>
            </a:extLst>
          </p:cNvPr>
          <p:cNvCxnSpPr>
            <a:cxnSpLocks/>
          </p:cNvCxnSpPr>
          <p:nvPr/>
        </p:nvCxnSpPr>
        <p:spPr>
          <a:xfrm>
            <a:off x="5483098" y="5791676"/>
            <a:ext cx="4421348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BF5553DE-E799-58E9-A42C-D4221C3A5A13}"/>
              </a:ext>
            </a:extLst>
          </p:cNvPr>
          <p:cNvCxnSpPr>
            <a:cxnSpLocks/>
          </p:cNvCxnSpPr>
          <p:nvPr/>
        </p:nvCxnSpPr>
        <p:spPr>
          <a:xfrm flipV="1">
            <a:off x="3946848" y="1953654"/>
            <a:ext cx="8556" cy="4371185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4C9803B7-50CD-78FE-74D6-399DD56C767B}"/>
              </a:ext>
            </a:extLst>
          </p:cNvPr>
          <p:cNvCxnSpPr>
            <a:cxnSpLocks/>
          </p:cNvCxnSpPr>
          <p:nvPr/>
        </p:nvCxnSpPr>
        <p:spPr>
          <a:xfrm flipV="1">
            <a:off x="7035282" y="1953654"/>
            <a:ext cx="0" cy="4381328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110CF60-FCB6-0328-D54B-A477A6445183}"/>
              </a:ext>
            </a:extLst>
          </p:cNvPr>
          <p:cNvCxnSpPr>
            <a:cxnSpLocks/>
          </p:cNvCxnSpPr>
          <p:nvPr/>
        </p:nvCxnSpPr>
        <p:spPr>
          <a:xfrm>
            <a:off x="5492621" y="6317273"/>
            <a:ext cx="4411825" cy="756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D750E94D-A5F2-BF88-0D2A-D15A63B1297C}"/>
              </a:ext>
            </a:extLst>
          </p:cNvPr>
          <p:cNvCxnSpPr>
            <a:cxnSpLocks/>
            <a:endCxn id="29" idx="1"/>
          </p:cNvCxnSpPr>
          <p:nvPr/>
        </p:nvCxnSpPr>
        <p:spPr>
          <a:xfrm>
            <a:off x="0" y="484239"/>
            <a:ext cx="656250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567AB530-6619-E0EE-A9EB-0E973713FE02}"/>
              </a:ext>
            </a:extLst>
          </p:cNvPr>
          <p:cNvCxnSpPr>
            <a:cxnSpLocks/>
          </p:cNvCxnSpPr>
          <p:nvPr/>
        </p:nvCxnSpPr>
        <p:spPr>
          <a:xfrm>
            <a:off x="11199651" y="502898"/>
            <a:ext cx="992349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61D24C9A-C4BB-9A1E-4496-8DB7A5EC7A11}"/>
              </a:ext>
            </a:extLst>
          </p:cNvPr>
          <p:cNvSpPr txBox="1"/>
          <p:nvPr/>
        </p:nvSpPr>
        <p:spPr>
          <a:xfrm>
            <a:off x="4779818" y="191851"/>
            <a:ext cx="6419833" cy="5847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kumimoji="0" lang="uk-UA" sz="3200" b="0" i="0" u="none" strike="noStrike" kern="1200" cap="none" spc="0" normalizeH="0" baseline="0" noProof="0" dirty="0"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Постійні програми та ресурси</a:t>
            </a:r>
            <a:endParaRPr lang="uk-UA" dirty="0"/>
          </a:p>
        </p:txBody>
      </p: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F6267127-3F59-4607-F85A-70AC389F880D}"/>
              </a:ext>
            </a:extLst>
          </p:cNvPr>
          <p:cNvCxnSpPr>
            <a:cxnSpLocks/>
            <a:endCxn id="56" idx="1"/>
          </p:cNvCxnSpPr>
          <p:nvPr/>
        </p:nvCxnSpPr>
        <p:spPr>
          <a:xfrm>
            <a:off x="1097903" y="482313"/>
            <a:ext cx="3681915" cy="192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E24C9CBD-D831-D92A-430E-21F1BC4EC604}"/>
              </a:ext>
            </a:extLst>
          </p:cNvPr>
          <p:cNvSpPr txBox="1"/>
          <p:nvPr/>
        </p:nvSpPr>
        <p:spPr>
          <a:xfrm>
            <a:off x="875524" y="1087674"/>
            <a:ext cx="10431619" cy="40011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ГРАНТ НА МАРКЕТИНГОВІ ПОСЛУГИ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9A05F71A-E821-B006-BF47-D76C15B1B3BD}"/>
              </a:ext>
            </a:extLst>
          </p:cNvPr>
          <p:cNvSpPr txBox="1"/>
          <p:nvPr/>
        </p:nvSpPr>
        <p:spPr>
          <a:xfrm>
            <a:off x="875524" y="1868958"/>
            <a:ext cx="3080656" cy="243143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кого: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бізнес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ФОП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юридичні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особи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Напрям: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маркетинг, розвиток бізнесу,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просування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продукції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послуг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DD932F5E-DAD3-6309-C22A-6CF776FA6FE5}"/>
              </a:ext>
            </a:extLst>
          </p:cNvPr>
          <p:cNvSpPr txBox="1"/>
          <p:nvPr/>
        </p:nvSpPr>
        <p:spPr>
          <a:xfrm>
            <a:off x="3948403" y="1870570"/>
            <a:ext cx="3088436" cy="301621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Фінансування: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 500 000 грн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Дедлайн: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постійно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Організатор: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програма підтримки бізнесу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Defense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8D86049D-0EA0-F622-93DE-A04D032FD22D}"/>
              </a:ext>
            </a:extLst>
          </p:cNvPr>
          <p:cNvSpPr txBox="1"/>
          <p:nvPr/>
        </p:nvSpPr>
        <p:spPr>
          <a:xfrm>
            <a:off x="7035282" y="1868958"/>
            <a:ext cx="4287417" cy="1815882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Програма підтримує підприємців у отриманні маркетингових та консалтингових послуг, зокрема розробки маркетингових стратегій, брендингу,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web-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продуктів, рекламних кампаній та виходу на міжнародні ринки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655DBE61-8A51-0F8D-8A7F-EA748ED4D945}"/>
              </a:ext>
            </a:extLst>
          </p:cNvPr>
          <p:cNvSpPr txBox="1"/>
          <p:nvPr/>
        </p:nvSpPr>
        <p:spPr>
          <a:xfrm>
            <a:off x="5473575" y="5881130"/>
            <a:ext cx="1561707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Детальніше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5FEA7365-36E6-BC43-8CD9-FFC0076E147C}"/>
              </a:ext>
            </a:extLst>
          </p:cNvPr>
          <p:cNvCxnSpPr>
            <a:cxnSpLocks/>
          </p:cNvCxnSpPr>
          <p:nvPr/>
        </p:nvCxnSpPr>
        <p:spPr>
          <a:xfrm flipV="1">
            <a:off x="5483098" y="5791676"/>
            <a:ext cx="0" cy="539964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790BCDF1-7C21-11C9-EE59-32631DBEABC4}"/>
              </a:ext>
            </a:extLst>
          </p:cNvPr>
          <p:cNvSpPr txBox="1"/>
          <p:nvPr/>
        </p:nvSpPr>
        <p:spPr>
          <a:xfrm>
            <a:off x="439622" y="273069"/>
            <a:ext cx="871804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24</a:t>
            </a:r>
            <a:endParaRPr lang="uk-UA" sz="2400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145740CF-7CDF-1626-96A5-BF09B84F1374}"/>
              </a:ext>
            </a:extLst>
          </p:cNvPr>
          <p:cNvSpPr txBox="1"/>
          <p:nvPr/>
        </p:nvSpPr>
        <p:spPr>
          <a:xfrm>
            <a:off x="6985165" y="5905262"/>
            <a:ext cx="2869161" cy="246221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  <a:hlinkClick r:id="rId5"/>
              </a:rPr>
              <a:t>https://online.defense.com.ua/grant</a:t>
            </a:r>
            <a:r>
              <a:rPr kumimoji="0" lang="uk-UA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endParaRPr kumimoji="0" lang="uk-UA" sz="10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0DE4FC89-A32C-5108-A372-7D707DE3311A}"/>
              </a:ext>
            </a:extLst>
          </p:cNvPr>
          <p:cNvSpPr/>
          <p:nvPr/>
        </p:nvSpPr>
        <p:spPr>
          <a:xfrm>
            <a:off x="9913968" y="5048453"/>
            <a:ext cx="1402700" cy="1276386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5E182394-383D-93CB-B8C8-E4894439B95D}"/>
              </a:ext>
            </a:extLst>
          </p:cNvPr>
          <p:cNvSpPr/>
          <p:nvPr/>
        </p:nvSpPr>
        <p:spPr>
          <a:xfrm>
            <a:off x="656250" y="233744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770186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E0A147-C4C5-3DBB-23D6-FC62D050B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D6F2267-078D-7173-C47D-B44103417A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23489" y="5048453"/>
            <a:ext cx="1383654" cy="1268820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78DA332-AEFB-E87F-5324-734151E321BC}"/>
              </a:ext>
            </a:extLst>
          </p:cNvPr>
          <p:cNvCxnSpPr>
            <a:cxnSpLocks/>
          </p:cNvCxnSpPr>
          <p:nvPr/>
        </p:nvCxnSpPr>
        <p:spPr>
          <a:xfrm>
            <a:off x="5483098" y="5791676"/>
            <a:ext cx="4421348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864030B0-0D12-276A-F444-87E5939C71D0}"/>
              </a:ext>
            </a:extLst>
          </p:cNvPr>
          <p:cNvCxnSpPr>
            <a:cxnSpLocks/>
          </p:cNvCxnSpPr>
          <p:nvPr/>
        </p:nvCxnSpPr>
        <p:spPr>
          <a:xfrm flipV="1">
            <a:off x="3946848" y="1953654"/>
            <a:ext cx="8556" cy="4371185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C9E6D2F-08B1-8393-49DD-31DB827AE1C6}"/>
              </a:ext>
            </a:extLst>
          </p:cNvPr>
          <p:cNvCxnSpPr>
            <a:cxnSpLocks/>
          </p:cNvCxnSpPr>
          <p:nvPr/>
        </p:nvCxnSpPr>
        <p:spPr>
          <a:xfrm flipV="1">
            <a:off x="7035282" y="1953654"/>
            <a:ext cx="0" cy="4381328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AFB5A8FF-9B87-F7EB-B442-DE8D3E5E69E2}"/>
              </a:ext>
            </a:extLst>
          </p:cNvPr>
          <p:cNvCxnSpPr>
            <a:cxnSpLocks/>
          </p:cNvCxnSpPr>
          <p:nvPr/>
        </p:nvCxnSpPr>
        <p:spPr>
          <a:xfrm>
            <a:off x="5492621" y="6317273"/>
            <a:ext cx="4411825" cy="756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7302B208-9361-27AB-7275-A7D5F8DBDEE7}"/>
              </a:ext>
            </a:extLst>
          </p:cNvPr>
          <p:cNvCxnSpPr>
            <a:cxnSpLocks/>
            <a:endCxn id="29" idx="1"/>
          </p:cNvCxnSpPr>
          <p:nvPr/>
        </p:nvCxnSpPr>
        <p:spPr>
          <a:xfrm>
            <a:off x="0" y="484239"/>
            <a:ext cx="656250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3D35334C-2C85-F8A2-DBF3-73B45AB4DCF7}"/>
              </a:ext>
            </a:extLst>
          </p:cNvPr>
          <p:cNvCxnSpPr>
            <a:cxnSpLocks/>
          </p:cNvCxnSpPr>
          <p:nvPr/>
        </p:nvCxnSpPr>
        <p:spPr>
          <a:xfrm>
            <a:off x="11199651" y="502898"/>
            <a:ext cx="992349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DF601E4B-0767-FB34-A224-BF3E6E50BDD6}"/>
              </a:ext>
            </a:extLst>
          </p:cNvPr>
          <p:cNvSpPr txBox="1"/>
          <p:nvPr/>
        </p:nvSpPr>
        <p:spPr>
          <a:xfrm>
            <a:off x="4779818" y="191851"/>
            <a:ext cx="6419833" cy="5847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kumimoji="0" lang="uk-UA" sz="3200" b="0" i="0" u="none" strike="noStrike" kern="1200" cap="none" spc="0" normalizeH="0" baseline="0" noProof="0" dirty="0"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Постійні програми та ресурси</a:t>
            </a:r>
            <a:endParaRPr lang="uk-UA" dirty="0"/>
          </a:p>
        </p:txBody>
      </p: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3B59E9BE-FF72-DBDE-86C6-382767211AB7}"/>
              </a:ext>
            </a:extLst>
          </p:cNvPr>
          <p:cNvCxnSpPr>
            <a:cxnSpLocks/>
            <a:endCxn id="56" idx="1"/>
          </p:cNvCxnSpPr>
          <p:nvPr/>
        </p:nvCxnSpPr>
        <p:spPr>
          <a:xfrm>
            <a:off x="1097903" y="482313"/>
            <a:ext cx="3681915" cy="192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3D8720DD-72EC-F9F5-92C3-97FA6AE44D64}"/>
              </a:ext>
            </a:extLst>
          </p:cNvPr>
          <p:cNvSpPr txBox="1"/>
          <p:nvPr/>
        </p:nvSpPr>
        <p:spPr>
          <a:xfrm>
            <a:off x="875524" y="1087674"/>
            <a:ext cx="10431619" cy="40011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ГРАНТИ ЄВРОПЕЙСЬКОГО ФОНДУ ЗА ДЕМОКРАТІЮ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41D08A3D-AA44-A540-F216-7EED5FF3E5E7}"/>
              </a:ext>
            </a:extLst>
          </p:cNvPr>
          <p:cNvSpPr txBox="1"/>
          <p:nvPr/>
        </p:nvSpPr>
        <p:spPr>
          <a:xfrm>
            <a:off x="875524" y="1868958"/>
            <a:ext cx="3080656" cy="2923877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кого: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організації громадянського суспільства, незалежні медіа та громадські ініціативи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Напрям: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демократія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права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людини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громадянське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суспільство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незалежні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медіа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C0C96C6-D66E-9AF7-B78B-4D95168BB22A}"/>
              </a:ext>
            </a:extLst>
          </p:cNvPr>
          <p:cNvSpPr txBox="1"/>
          <p:nvPr/>
        </p:nvSpPr>
        <p:spPr>
          <a:xfrm>
            <a:off x="3948403" y="1870570"/>
            <a:ext cx="3088436" cy="307776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Фінансування: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 150 000 євро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Дедлайн: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постійно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Організатор: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Європейський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фонд за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демократію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(EED)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D86B895-9DE1-F18F-317B-91E2ACD8050F}"/>
              </a:ext>
            </a:extLst>
          </p:cNvPr>
          <p:cNvSpPr txBox="1"/>
          <p:nvPr/>
        </p:nvSpPr>
        <p:spPr>
          <a:xfrm>
            <a:off x="7035282" y="1868958"/>
            <a:ext cx="4287417" cy="156966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Програма підтримує ініціативи у сфері розвитку демократії, прав людини, незалежної журналістики, боротьби з дезінформацією та посилення громадянської активності, зокрема в умовах війни та криз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197897FC-FD08-6DC8-FCCF-3950CBA73E94}"/>
              </a:ext>
            </a:extLst>
          </p:cNvPr>
          <p:cNvSpPr txBox="1"/>
          <p:nvPr/>
        </p:nvSpPr>
        <p:spPr>
          <a:xfrm>
            <a:off x="5473575" y="5881130"/>
            <a:ext cx="1561707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Детальніше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D96738A7-C1A8-2C9D-ED4A-D0205DA46EEE}"/>
              </a:ext>
            </a:extLst>
          </p:cNvPr>
          <p:cNvCxnSpPr>
            <a:cxnSpLocks/>
          </p:cNvCxnSpPr>
          <p:nvPr/>
        </p:nvCxnSpPr>
        <p:spPr>
          <a:xfrm flipV="1">
            <a:off x="5483098" y="5791676"/>
            <a:ext cx="0" cy="539964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FA8D54B7-CBF7-E7FF-7CCA-3529D56EE9FF}"/>
              </a:ext>
            </a:extLst>
          </p:cNvPr>
          <p:cNvSpPr txBox="1"/>
          <p:nvPr/>
        </p:nvSpPr>
        <p:spPr>
          <a:xfrm>
            <a:off x="439622" y="273069"/>
            <a:ext cx="871804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25</a:t>
            </a:r>
            <a:endParaRPr lang="uk-UA" sz="2400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40B8C88A-EEEF-3B79-3D16-26B607EF8ECC}"/>
              </a:ext>
            </a:extLst>
          </p:cNvPr>
          <p:cNvSpPr txBox="1"/>
          <p:nvPr/>
        </p:nvSpPr>
        <p:spPr>
          <a:xfrm>
            <a:off x="7043937" y="5882746"/>
            <a:ext cx="2869161" cy="253916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  <a:hlinkClick r:id="rId5"/>
              </a:rPr>
              <a:t>https://apply.democracyendowment.eu/</a:t>
            </a:r>
            <a:r>
              <a:rPr kumimoji="0" lang="uk-UA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endParaRPr kumimoji="0" lang="uk-UA" sz="10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7E0CD001-3B4C-D55D-1D76-99DFECA20811}"/>
              </a:ext>
            </a:extLst>
          </p:cNvPr>
          <p:cNvSpPr/>
          <p:nvPr/>
        </p:nvSpPr>
        <p:spPr>
          <a:xfrm>
            <a:off x="9913968" y="5048453"/>
            <a:ext cx="1402700" cy="1276386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10A8FA5A-F9B8-FA9A-4B1D-061524CB482A}"/>
              </a:ext>
            </a:extLst>
          </p:cNvPr>
          <p:cNvSpPr/>
          <p:nvPr/>
        </p:nvSpPr>
        <p:spPr>
          <a:xfrm>
            <a:off x="656250" y="233744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554473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23121F-0B0B-BCF0-1842-2F76AECDF3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944101" y="5067299"/>
            <a:ext cx="1362074" cy="1238251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CF0FB7F-3283-438A-94BD-9F12E05607F3}"/>
              </a:ext>
            </a:extLst>
          </p:cNvPr>
          <p:cNvCxnSpPr>
            <a:cxnSpLocks/>
          </p:cNvCxnSpPr>
          <p:nvPr/>
        </p:nvCxnSpPr>
        <p:spPr>
          <a:xfrm>
            <a:off x="5483098" y="5791676"/>
            <a:ext cx="4421348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D7DB0603-1BB4-47DA-B1A0-126E28E89960}"/>
              </a:ext>
            </a:extLst>
          </p:cNvPr>
          <p:cNvCxnSpPr>
            <a:cxnSpLocks/>
          </p:cNvCxnSpPr>
          <p:nvPr/>
        </p:nvCxnSpPr>
        <p:spPr>
          <a:xfrm flipV="1">
            <a:off x="3946848" y="1953654"/>
            <a:ext cx="8556" cy="4371185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83552B74-86F2-465C-8DA5-5B7E8588E31F}"/>
              </a:ext>
            </a:extLst>
          </p:cNvPr>
          <p:cNvCxnSpPr>
            <a:cxnSpLocks/>
          </p:cNvCxnSpPr>
          <p:nvPr/>
        </p:nvCxnSpPr>
        <p:spPr>
          <a:xfrm flipV="1">
            <a:off x="7035282" y="1953654"/>
            <a:ext cx="0" cy="4381328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EBE43DE9-E8CB-4725-A1EE-CA7803259C7A}"/>
              </a:ext>
            </a:extLst>
          </p:cNvPr>
          <p:cNvCxnSpPr>
            <a:cxnSpLocks/>
          </p:cNvCxnSpPr>
          <p:nvPr/>
        </p:nvCxnSpPr>
        <p:spPr>
          <a:xfrm>
            <a:off x="5492621" y="6317273"/>
            <a:ext cx="4411825" cy="756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361BF3DE-0C7F-47DC-B8D4-BB3215A9C689}"/>
              </a:ext>
            </a:extLst>
          </p:cNvPr>
          <p:cNvCxnSpPr>
            <a:cxnSpLocks/>
            <a:endCxn id="29" idx="1"/>
          </p:cNvCxnSpPr>
          <p:nvPr/>
        </p:nvCxnSpPr>
        <p:spPr>
          <a:xfrm>
            <a:off x="0" y="484239"/>
            <a:ext cx="656250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4B834A88-8D9D-42EB-B5CF-EE6A71D0A25B}"/>
              </a:ext>
            </a:extLst>
          </p:cNvPr>
          <p:cNvCxnSpPr>
            <a:cxnSpLocks/>
          </p:cNvCxnSpPr>
          <p:nvPr/>
        </p:nvCxnSpPr>
        <p:spPr>
          <a:xfrm>
            <a:off x="11199651" y="502898"/>
            <a:ext cx="992349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23E7E0F9-B16E-4C15-84EB-9F6385F72BC7}"/>
              </a:ext>
            </a:extLst>
          </p:cNvPr>
          <p:cNvSpPr txBox="1"/>
          <p:nvPr/>
        </p:nvSpPr>
        <p:spPr>
          <a:xfrm>
            <a:off x="4779818" y="191851"/>
            <a:ext cx="6419833" cy="5847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kumimoji="0" lang="uk-UA" sz="3200" b="0" i="0" u="none" strike="noStrike" kern="1200" cap="none" spc="0" normalizeH="0" baseline="0" noProof="0" dirty="0"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Постійні програми та ресурси</a:t>
            </a:r>
            <a:endParaRPr lang="uk-UA" dirty="0"/>
          </a:p>
        </p:txBody>
      </p: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A7B5FB0A-D2AE-4226-A369-29A549055318}"/>
              </a:ext>
            </a:extLst>
          </p:cNvPr>
          <p:cNvCxnSpPr>
            <a:cxnSpLocks/>
            <a:endCxn id="56" idx="1"/>
          </p:cNvCxnSpPr>
          <p:nvPr/>
        </p:nvCxnSpPr>
        <p:spPr>
          <a:xfrm>
            <a:off x="1097903" y="482313"/>
            <a:ext cx="3681915" cy="192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50404ED3-B9F5-4F7A-8E98-9BC55DFF81F2}"/>
              </a:ext>
            </a:extLst>
          </p:cNvPr>
          <p:cNvSpPr txBox="1"/>
          <p:nvPr/>
        </p:nvSpPr>
        <p:spPr>
          <a:xfrm>
            <a:off x="875524" y="1087674"/>
            <a:ext cx="10431619" cy="70788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ПІДТРИМКА ДЛЯ МІСЦЕВИХ НУО ПО ВСІЙ УКРАЇНІ: ШВИДКА ДОПОМОГА ДЛЯ ОРГАНІЗАЦІЙ ПІСЛЯ АТАК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CB5986B-D20E-4280-A87B-689441D270E9}"/>
              </a:ext>
            </a:extLst>
          </p:cNvPr>
          <p:cNvSpPr txBox="1"/>
          <p:nvPr/>
        </p:nvSpPr>
        <p:spPr>
          <a:xfrm>
            <a:off x="875524" y="1868958"/>
            <a:ext cx="3080656" cy="3662541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кого: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благодійні та громадські організації,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які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здійснюють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гуманітарну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діяльність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і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постраждали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внаслідок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атак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або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інших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надзвичайних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подій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lvl="0"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Напрям: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гуманітарна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допомога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інституційна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підтримка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відновлення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діяльності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організацій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6C5EB10-4F8A-4238-BE7A-52F340A33792}"/>
              </a:ext>
            </a:extLst>
          </p:cNvPr>
          <p:cNvSpPr txBox="1"/>
          <p:nvPr/>
        </p:nvSpPr>
        <p:spPr>
          <a:xfrm>
            <a:off x="3948403" y="1870570"/>
            <a:ext cx="3088436" cy="37548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Фінансування: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відповідно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до потреб організації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Дедлайн: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постійно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але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не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пізніше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ніж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через 30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днів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після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інциденту</a:t>
            </a:r>
            <a:endParaRPr lang="uk-UA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lvl="0"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Організатор: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lang="uk-UA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БО «Добра Фабрика Україна»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598A4E50-63B5-42F8-BE4E-C9C006CE2635}"/>
              </a:ext>
            </a:extLst>
          </p:cNvPr>
          <p:cNvSpPr txBox="1"/>
          <p:nvPr/>
        </p:nvSpPr>
        <p:spPr>
          <a:xfrm>
            <a:off x="7035282" y="1868958"/>
            <a:ext cx="4287417" cy="1815882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Програма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надає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термінову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підтримку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гуманітарним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організаціям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які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постраждали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внаслідок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війни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чи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надзвичайних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ситуацій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для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швидкого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відновлення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роботи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збереження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команди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безперервного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надання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допомоги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населенню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046B3292-6B27-40FE-89DD-17BC6A8F9113}"/>
              </a:ext>
            </a:extLst>
          </p:cNvPr>
          <p:cNvSpPr txBox="1"/>
          <p:nvPr/>
        </p:nvSpPr>
        <p:spPr>
          <a:xfrm>
            <a:off x="5473575" y="5881130"/>
            <a:ext cx="1561707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Детальніше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FCA4B1F5-B15D-4F8B-AF6E-99946BDDF1B4}"/>
              </a:ext>
            </a:extLst>
          </p:cNvPr>
          <p:cNvCxnSpPr>
            <a:cxnSpLocks/>
          </p:cNvCxnSpPr>
          <p:nvPr/>
        </p:nvCxnSpPr>
        <p:spPr>
          <a:xfrm flipV="1">
            <a:off x="5483098" y="5791676"/>
            <a:ext cx="0" cy="539964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AEB59DBC-E5FD-4829-9975-BB4DA87CCF59}"/>
              </a:ext>
            </a:extLst>
          </p:cNvPr>
          <p:cNvSpPr txBox="1"/>
          <p:nvPr/>
        </p:nvSpPr>
        <p:spPr>
          <a:xfrm>
            <a:off x="441175" y="267641"/>
            <a:ext cx="871804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26</a:t>
            </a:r>
            <a:endParaRPr lang="uk-UA" sz="2400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783FB5D4-5F35-4188-9647-81C242D9CD76}"/>
              </a:ext>
            </a:extLst>
          </p:cNvPr>
          <p:cNvSpPr txBox="1"/>
          <p:nvPr/>
        </p:nvSpPr>
        <p:spPr>
          <a:xfrm>
            <a:off x="7034415" y="5880205"/>
            <a:ext cx="2869161" cy="40011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dist="50800" sx="1000" sy="1000" algn="ctr" rotWithShape="0">
                    <a:srgbClr val="70AD47">
                      <a:lumMod val="50000"/>
                    </a:srgbClr>
                  </a:outerShdw>
                </a:effectLst>
                <a:uLnTx/>
                <a:uFillTx/>
                <a:latin typeface="Bookman Old Style" panose="02050604050505020204" pitchFamily="18" charset="0"/>
                <a:ea typeface="+mn-ea"/>
                <a:cs typeface="+mn-cs"/>
                <a:hlinkClick r:id="rId6"/>
              </a:rPr>
              <a:t>https://gurt.org.ua/news/grants/112007/</a:t>
            </a:r>
            <a:r>
              <a:rPr kumimoji="0" lang="uk-UA" sz="1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dist="50800" sx="1000" sy="1000" algn="ctr" rotWithShape="0">
                    <a:srgbClr val="70AD47">
                      <a:lumMod val="50000"/>
                    </a:srgbClr>
                  </a:outerShdw>
                </a:effectLst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dist="50800" sx="1000" sy="1000" algn="ctr" rotWithShape="0">
                  <a:srgbClr val="70AD47">
                    <a:lumMod val="50000"/>
                  </a:srgbClr>
                </a:outerShdw>
              </a:effectLst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E46095DF-745A-48FC-A7C4-82E9F364E40E}"/>
              </a:ext>
            </a:extLst>
          </p:cNvPr>
          <p:cNvSpPr/>
          <p:nvPr/>
        </p:nvSpPr>
        <p:spPr>
          <a:xfrm>
            <a:off x="9913968" y="5048453"/>
            <a:ext cx="1402700" cy="1276386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54EC155-9513-4409-9BA6-313059DCCFCA}"/>
              </a:ext>
            </a:extLst>
          </p:cNvPr>
          <p:cNvSpPr/>
          <p:nvPr/>
        </p:nvSpPr>
        <p:spPr>
          <a:xfrm>
            <a:off x="656250" y="233744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8694137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4F73C63-62C5-4631-A366-313D1B8714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101" y="4041097"/>
            <a:ext cx="1373838" cy="1237549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softEdge rad="31750"/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00D0A36-347B-457A-9284-B4BBFBC454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6154" y="2822542"/>
            <a:ext cx="1362906" cy="121855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  <a:effectLst>
            <a:softEdge rad="12700"/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560DF38-237C-40F9-B99F-E1E407D7B9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101" y="1294490"/>
            <a:ext cx="1390064" cy="1276386"/>
          </a:xfrm>
          <a:prstGeom prst="rect">
            <a:avLst/>
          </a:prstGeom>
          <a:solidFill>
            <a:schemeClr val="bg2">
              <a:lumMod val="90000"/>
              <a:alpha val="98000"/>
            </a:schemeClr>
          </a:solidFill>
          <a:ln w="38100">
            <a:solidFill>
              <a:schemeClr val="accent6">
                <a:lumMod val="50000"/>
              </a:schemeClr>
            </a:solidFill>
          </a:ln>
          <a:effectLst>
            <a:softEdge rad="12700"/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3955C5E-D727-46AE-A880-5DF1734948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6154" y="5575894"/>
            <a:ext cx="1362906" cy="1244540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softEdge rad="31750"/>
          </a:effectLst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54EC155-9513-4409-9BA6-313059DCCFCA}"/>
              </a:ext>
            </a:extLst>
          </p:cNvPr>
          <p:cNvSpPr/>
          <p:nvPr/>
        </p:nvSpPr>
        <p:spPr>
          <a:xfrm>
            <a:off x="656250" y="233744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361BF3DE-0C7F-47DC-B8D4-BB3215A9C689}"/>
              </a:ext>
            </a:extLst>
          </p:cNvPr>
          <p:cNvCxnSpPr>
            <a:cxnSpLocks/>
            <a:endCxn id="29" idx="1"/>
          </p:cNvCxnSpPr>
          <p:nvPr/>
        </p:nvCxnSpPr>
        <p:spPr>
          <a:xfrm>
            <a:off x="0" y="484239"/>
            <a:ext cx="656250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4B834A88-8D9D-42EB-B5CF-EE6A71D0A25B}"/>
              </a:ext>
            </a:extLst>
          </p:cNvPr>
          <p:cNvCxnSpPr>
            <a:cxnSpLocks/>
          </p:cNvCxnSpPr>
          <p:nvPr/>
        </p:nvCxnSpPr>
        <p:spPr>
          <a:xfrm>
            <a:off x="11199651" y="502898"/>
            <a:ext cx="992349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05FD9264-B830-4525-9BC3-1AEA28172150}"/>
              </a:ext>
            </a:extLst>
          </p:cNvPr>
          <p:cNvCxnSpPr>
            <a:cxnSpLocks/>
          </p:cNvCxnSpPr>
          <p:nvPr/>
        </p:nvCxnSpPr>
        <p:spPr>
          <a:xfrm>
            <a:off x="1097903" y="484239"/>
            <a:ext cx="2915445" cy="4807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AEB59DBC-E5FD-4829-9975-BB4DA87CCF59}"/>
              </a:ext>
            </a:extLst>
          </p:cNvPr>
          <p:cNvSpPr txBox="1"/>
          <p:nvPr/>
        </p:nvSpPr>
        <p:spPr>
          <a:xfrm>
            <a:off x="439622" y="273069"/>
            <a:ext cx="871804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27</a:t>
            </a:r>
            <a:endParaRPr lang="uk-UA" sz="2400" dirty="0"/>
          </a:p>
        </p:txBody>
      </p:sp>
      <p:sp>
        <p:nvSpPr>
          <p:cNvPr id="31" name="Заголовок 4">
            <a:extLst>
              <a:ext uri="{FF2B5EF4-FFF2-40B4-BE49-F238E27FC236}">
                <a16:creationId xmlns:a16="http://schemas.microsoft.com/office/drawing/2014/main" id="{180D422B-D2F8-4477-A95E-C0D919E91517}"/>
              </a:ext>
            </a:extLst>
          </p:cNvPr>
          <p:cNvSpPr txBox="1">
            <a:spLocks/>
          </p:cNvSpPr>
          <p:nvPr/>
        </p:nvSpPr>
        <p:spPr>
          <a:xfrm>
            <a:off x="4013348" y="201949"/>
            <a:ext cx="7186304" cy="674370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Корисна інформація та контакти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3882EA9-F6F2-42F8-A14B-83B74AE45B04}"/>
              </a:ext>
            </a:extLst>
          </p:cNvPr>
          <p:cNvSpPr txBox="1"/>
          <p:nvPr/>
        </p:nvSpPr>
        <p:spPr>
          <a:xfrm>
            <a:off x="7813942" y="2620171"/>
            <a:ext cx="4266969" cy="2923877"/>
          </a:xfrm>
          <a:prstGeom prst="rect">
            <a:avLst/>
          </a:prstGeom>
          <a:noFill/>
          <a:ln w="38100">
            <a:noFill/>
          </a:ln>
        </p:spPr>
        <p:txBody>
          <a:bodyPr wrap="square" anchor="ctr">
            <a:spAutoFit/>
          </a:bodyPr>
          <a:lstStyle/>
          <a:p>
            <a:pPr algn="just"/>
            <a:endParaRPr lang="ru-RU" sz="1800" dirty="0">
              <a:latin typeface="Bookman Old Style" panose="02050604050505020204" pitchFamily="18" charset="0"/>
            </a:endParaRPr>
          </a:p>
          <a:p>
            <a:pPr algn="just"/>
            <a:r>
              <a:rPr lang="ru-RU" sz="1600" dirty="0" err="1">
                <a:latin typeface="Bookman Old Style" panose="02050604050505020204" pitchFamily="18" charset="0"/>
              </a:rPr>
              <a:t>Підготовлено</a:t>
            </a:r>
            <a:r>
              <a:rPr lang="ru-RU" sz="1600" dirty="0"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latin typeface="Bookman Old Style" panose="02050604050505020204" pitchFamily="18" charset="0"/>
              </a:rPr>
              <a:t>відділом</a:t>
            </a:r>
            <a:r>
              <a:rPr lang="ru-RU" sz="1600" dirty="0"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latin typeface="Bookman Old Style" panose="02050604050505020204" pitchFamily="18" charset="0"/>
              </a:rPr>
              <a:t>розвитку</a:t>
            </a:r>
            <a:r>
              <a:rPr lang="ru-RU" sz="1600" dirty="0"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latin typeface="Bookman Old Style" panose="02050604050505020204" pitchFamily="18" charset="0"/>
              </a:rPr>
              <a:t>територіальних</a:t>
            </a:r>
            <a:r>
              <a:rPr lang="ru-RU" sz="1600" dirty="0">
                <a:latin typeface="Bookman Old Style" panose="02050604050505020204" pitchFamily="18" charset="0"/>
              </a:rPr>
              <a:t> громад, </a:t>
            </a:r>
            <a:r>
              <a:rPr lang="ru-RU" sz="1600" dirty="0" err="1">
                <a:latin typeface="Bookman Old Style" panose="02050604050505020204" pitchFamily="18" charset="0"/>
              </a:rPr>
              <a:t>інвестицій</a:t>
            </a:r>
            <a:r>
              <a:rPr lang="ru-RU" sz="1600" dirty="0">
                <a:latin typeface="Bookman Old Style" panose="02050604050505020204" pitchFamily="18" charset="0"/>
              </a:rPr>
              <a:t>, проєктного менеджменту та міжнародних зв’язків управління з </a:t>
            </a:r>
            <a:r>
              <a:rPr lang="ru-RU" sz="1600" dirty="0" err="1">
                <a:latin typeface="Bookman Old Style" panose="02050604050505020204" pitchFamily="18" charset="0"/>
              </a:rPr>
              <a:t>питань</a:t>
            </a:r>
            <a:r>
              <a:rPr lang="ru-RU" sz="1600" dirty="0"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latin typeface="Bookman Old Style" panose="02050604050505020204" pitchFamily="18" charset="0"/>
              </a:rPr>
              <a:t>територіального</a:t>
            </a:r>
            <a:r>
              <a:rPr lang="ru-RU" sz="1600" dirty="0">
                <a:latin typeface="Bookman Old Style" panose="02050604050505020204" pitchFamily="18" charset="0"/>
              </a:rPr>
              <a:t> і </a:t>
            </a:r>
            <a:r>
              <a:rPr lang="ru-RU" sz="1600" dirty="0" err="1">
                <a:latin typeface="Bookman Old Style" panose="02050604050505020204" pitchFamily="18" charset="0"/>
              </a:rPr>
              <a:t>місцевого</a:t>
            </a:r>
            <a:r>
              <a:rPr lang="ru-RU" sz="1600" dirty="0"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latin typeface="Bookman Old Style" panose="02050604050505020204" pitchFamily="18" charset="0"/>
              </a:rPr>
              <a:t>розвитку</a:t>
            </a:r>
            <a:r>
              <a:rPr lang="ru-RU" sz="1600" dirty="0">
                <a:latin typeface="Bookman Old Style" panose="02050604050505020204" pitchFamily="18" charset="0"/>
              </a:rPr>
              <a:t> та міжнародних зв’язків </a:t>
            </a:r>
            <a:r>
              <a:rPr lang="ru-RU" sz="1600" dirty="0" err="1">
                <a:latin typeface="Bookman Old Style" panose="02050604050505020204" pitchFamily="18" charset="0"/>
              </a:rPr>
              <a:t>виконавчого</a:t>
            </a:r>
            <a:r>
              <a:rPr lang="ru-RU" sz="1600" dirty="0"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latin typeface="Bookman Old Style" panose="02050604050505020204" pitchFamily="18" charset="0"/>
              </a:rPr>
              <a:t>апарату</a:t>
            </a:r>
            <a:r>
              <a:rPr lang="ru-RU" sz="1600" dirty="0"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latin typeface="Bookman Old Style" panose="02050604050505020204" pitchFamily="18" charset="0"/>
              </a:rPr>
              <a:t>обласної</a:t>
            </a:r>
            <a:r>
              <a:rPr lang="ru-RU" sz="1600" dirty="0">
                <a:latin typeface="Bookman Old Style" panose="02050604050505020204" pitchFamily="18" charset="0"/>
              </a:rPr>
              <a:t> ради.</a:t>
            </a:r>
          </a:p>
          <a:p>
            <a:pPr algn="just"/>
            <a:endParaRPr lang="ru-RU" dirty="0">
              <a:latin typeface="Bookman Old Style" panose="02050604050505020204" pitchFamily="18" charset="0"/>
            </a:endParaRPr>
          </a:p>
          <a:p>
            <a:pPr algn="just"/>
            <a:endParaRPr lang="ru-RU" dirty="0">
              <a:latin typeface="Bookman Old Style" panose="02050604050505020204" pitchFamily="18" charset="0"/>
            </a:endParaRPr>
          </a:p>
          <a:p>
            <a:pPr algn="just"/>
            <a:endParaRPr lang="uk-UA" dirty="0"/>
          </a:p>
        </p:txBody>
      </p:sp>
      <p:pic>
        <p:nvPicPr>
          <p:cNvPr id="38" name="Рисунок 37" descr="Лупа со сплошной заливкой">
            <a:extLst>
              <a:ext uri="{FF2B5EF4-FFF2-40B4-BE49-F238E27FC236}">
                <a16:creationId xmlns:a16="http://schemas.microsoft.com/office/drawing/2014/main" id="{EF61B9C4-1F23-42AD-8EBF-DB127E3167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47234" y="1470364"/>
            <a:ext cx="915831" cy="915831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4A02D32B-5957-468C-A7CE-D6CA89F92E3E}"/>
              </a:ext>
            </a:extLst>
          </p:cNvPr>
          <p:cNvSpPr txBox="1"/>
          <p:nvPr/>
        </p:nvSpPr>
        <p:spPr>
          <a:xfrm>
            <a:off x="2090187" y="1774392"/>
            <a:ext cx="43570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Bookman Old Style" panose="02050604050505020204" pitchFamily="18" charset="0"/>
                <a:hlinkClick r:id="rId10"/>
              </a:rPr>
              <a:t>https://</a:t>
            </a:r>
            <a:r>
              <a:rPr lang="en-US" sz="1600" dirty="0" err="1">
                <a:latin typeface="Bookman Old Style" panose="02050604050505020204" pitchFamily="18" charset="0"/>
                <a:hlinkClick r:id="rId10"/>
              </a:rPr>
              <a:t>oblrada-kharkiv.gov.ua</a:t>
            </a:r>
            <a:r>
              <a:rPr lang="ru-RU" sz="1600" dirty="0">
                <a:latin typeface="Bookman Old Style" panose="02050604050505020204" pitchFamily="18" charset="0"/>
              </a:rPr>
              <a:t> </a:t>
            </a:r>
            <a:endParaRPr lang="uk-UA" sz="1600" dirty="0">
              <a:latin typeface="Bookman Old Style" panose="020506040505050202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632FD45-F234-4C06-A5C3-FCC8DBBE27A3}"/>
              </a:ext>
            </a:extLst>
          </p:cNvPr>
          <p:cNvSpPr txBox="1"/>
          <p:nvPr/>
        </p:nvSpPr>
        <p:spPr>
          <a:xfrm>
            <a:off x="2090187" y="3115005"/>
            <a:ext cx="41460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latin typeface="Bookman Old Style" panose="02050604050505020204" pitchFamily="18" charset="0"/>
                <a:hlinkClick r:id="rId11"/>
              </a:rPr>
              <a:t>https://www.facebook.com/KharkovRegionalCouncil/?locale=uk_UA</a:t>
            </a:r>
            <a:r>
              <a:rPr lang="uk-UA" sz="1600" dirty="0">
                <a:latin typeface="Bookman Old Style" panose="02050604050505020204" pitchFamily="18" charset="0"/>
              </a:rPr>
              <a:t>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D79FD0-0282-4FC5-8682-D6BF3A869563}"/>
              </a:ext>
            </a:extLst>
          </p:cNvPr>
          <p:cNvSpPr txBox="1"/>
          <p:nvPr/>
        </p:nvSpPr>
        <p:spPr>
          <a:xfrm>
            <a:off x="2090187" y="4483949"/>
            <a:ext cx="41460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latin typeface="Bookman Old Style" panose="02050604050505020204" pitchFamily="18" charset="0"/>
                <a:hlinkClick r:id="rId12"/>
              </a:rPr>
              <a:t>https://t.me/oblrada_kh</a:t>
            </a:r>
            <a:r>
              <a:rPr lang="uk-UA" sz="1600" dirty="0">
                <a:latin typeface="Bookman Old Style" panose="02050604050505020204" pitchFamily="18" charset="0"/>
              </a:rPr>
              <a:t>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F5FEF87-FED9-4FCD-A0BF-1EC01E330952}"/>
              </a:ext>
            </a:extLst>
          </p:cNvPr>
          <p:cNvSpPr txBox="1"/>
          <p:nvPr/>
        </p:nvSpPr>
        <p:spPr>
          <a:xfrm>
            <a:off x="2090187" y="5720576"/>
            <a:ext cx="41261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latin typeface="Bookman Old Style" panose="02050604050505020204" pitchFamily="18" charset="0"/>
                <a:hlinkClick r:id="rId13"/>
              </a:rPr>
              <a:t>https://www.instagram.com/kharkiv.regional.council?igsh=MnIzYWczaHlkNHVl</a:t>
            </a:r>
            <a:r>
              <a:rPr lang="uk-UA" sz="1600" dirty="0">
                <a:latin typeface="Bookman Old Style" panose="02050604050505020204" pitchFamily="18" charset="0"/>
              </a:rPr>
              <a:t> </a:t>
            </a:r>
          </a:p>
        </p:txBody>
      </p:sp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7AB77018-1EC7-4626-83F2-F8A78827E4F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43733" y="4237616"/>
            <a:ext cx="1122831" cy="861997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CF2DD422-2D4F-4651-A2F0-0DB0D8415FA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3209" y="3018733"/>
            <a:ext cx="1223838" cy="81006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5167212-93C7-4E69-8841-397059DC4CE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4318" y="5738227"/>
            <a:ext cx="1321620" cy="92159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</p:pic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E320AF18-0290-4091-9E7E-B5B37A4F94F9}"/>
              </a:ext>
            </a:extLst>
          </p:cNvPr>
          <p:cNvSpPr/>
          <p:nvPr/>
        </p:nvSpPr>
        <p:spPr>
          <a:xfrm>
            <a:off x="652101" y="1294490"/>
            <a:ext cx="1402700" cy="1276386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10800000" algn="r" rotWithShape="0">
              <a:prstClr val="black">
                <a:alpha val="6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1507343E-1612-4A7E-8902-7A154C7D6ECA}"/>
              </a:ext>
            </a:extLst>
          </p:cNvPr>
          <p:cNvSpPr/>
          <p:nvPr/>
        </p:nvSpPr>
        <p:spPr>
          <a:xfrm>
            <a:off x="6222098" y="5544048"/>
            <a:ext cx="1402700" cy="1276386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10800000" algn="r" rotWithShape="0">
              <a:prstClr val="black">
                <a:alpha val="6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6A045BE2-4D88-434D-9829-6F52AF7AA049}"/>
              </a:ext>
            </a:extLst>
          </p:cNvPr>
          <p:cNvSpPr/>
          <p:nvPr/>
        </p:nvSpPr>
        <p:spPr>
          <a:xfrm>
            <a:off x="652101" y="4002260"/>
            <a:ext cx="1402700" cy="1276386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10800000" algn="r" rotWithShape="0">
              <a:prstClr val="black">
                <a:alpha val="6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E57B46AC-8468-4466-8C7D-6137A8042620}"/>
              </a:ext>
            </a:extLst>
          </p:cNvPr>
          <p:cNvSpPr/>
          <p:nvPr/>
        </p:nvSpPr>
        <p:spPr>
          <a:xfrm>
            <a:off x="6236257" y="2790807"/>
            <a:ext cx="1402700" cy="1276386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10800000" algn="r" rotWithShape="0">
              <a:prstClr val="black">
                <a:alpha val="6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A5AD52B8-9A78-4CC8-9E2E-F514F08FA6F7}"/>
              </a:ext>
            </a:extLst>
          </p:cNvPr>
          <p:cNvSpPr/>
          <p:nvPr/>
        </p:nvSpPr>
        <p:spPr>
          <a:xfrm>
            <a:off x="7813942" y="2790807"/>
            <a:ext cx="4266969" cy="2104338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32539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54EC155-9513-4409-9BA6-313059DCCFCA}"/>
              </a:ext>
            </a:extLst>
          </p:cNvPr>
          <p:cNvSpPr/>
          <p:nvPr/>
        </p:nvSpPr>
        <p:spPr>
          <a:xfrm>
            <a:off x="656250" y="233744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AEB59DBC-E5FD-4829-9975-BB4DA87CCF59}"/>
              </a:ext>
            </a:extLst>
          </p:cNvPr>
          <p:cNvSpPr txBox="1"/>
          <p:nvPr/>
        </p:nvSpPr>
        <p:spPr>
          <a:xfrm>
            <a:off x="656249" y="269151"/>
            <a:ext cx="441653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3</a:t>
            </a:r>
            <a:endParaRPr lang="uk-UA" sz="2400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FB28657C-3DE3-4B90-8C57-589E0EB89A2F}"/>
              </a:ext>
            </a:extLst>
          </p:cNvPr>
          <p:cNvGrpSpPr/>
          <p:nvPr/>
        </p:nvGrpSpPr>
        <p:grpSpPr>
          <a:xfrm>
            <a:off x="495755" y="1960686"/>
            <a:ext cx="762642" cy="803028"/>
            <a:chOff x="495755" y="1960686"/>
            <a:chExt cx="762642" cy="803028"/>
          </a:xfrm>
          <a:effectLst>
            <a:outerShdw blurRad="50800" dist="38100" dir="13500000" algn="br" rotWithShape="0">
              <a:prstClr val="black">
                <a:alpha val="50000"/>
              </a:prstClr>
            </a:outerShdw>
          </a:effectLst>
        </p:grpSpPr>
        <p:sp>
          <p:nvSpPr>
            <p:cNvPr id="37" name="Овал 36">
              <a:extLst>
                <a:ext uri="{FF2B5EF4-FFF2-40B4-BE49-F238E27FC236}">
                  <a16:creationId xmlns:a16="http://schemas.microsoft.com/office/drawing/2014/main" id="{365B26F7-ADDE-4E0F-ACE7-6C55C40F4894}"/>
                </a:ext>
              </a:extLst>
            </p:cNvPr>
            <p:cNvSpPr/>
            <p:nvPr/>
          </p:nvSpPr>
          <p:spPr>
            <a:xfrm>
              <a:off x="552064" y="2012303"/>
              <a:ext cx="650025" cy="699794"/>
            </a:xfrm>
            <a:prstGeom prst="ellipse">
              <a:avLst/>
            </a:prstGeom>
            <a:solidFill>
              <a:srgbClr val="C00000"/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113" name="Рисунок 112" descr="Часы со сплошной заливкой">
              <a:extLst>
                <a:ext uri="{FF2B5EF4-FFF2-40B4-BE49-F238E27FC236}">
                  <a16:creationId xmlns:a16="http://schemas.microsoft.com/office/drawing/2014/main" id="{CF63058B-1ADD-4004-8FDF-6903E57853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95755" y="1960686"/>
              <a:ext cx="762642" cy="803028"/>
            </a:xfrm>
            <a:prstGeom prst="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F627FE3-096D-4EBE-A9B3-3AA4264803C4}"/>
              </a:ext>
            </a:extLst>
          </p:cNvPr>
          <p:cNvSpPr txBox="1"/>
          <p:nvPr/>
        </p:nvSpPr>
        <p:spPr>
          <a:xfrm>
            <a:off x="1832613" y="5344112"/>
            <a:ext cx="5637112" cy="1138773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  <a:ea typeface="+mj-ea"/>
                <a:cs typeface="+mj-cs"/>
              </a:rPr>
              <a:t>Нові можливості</a:t>
            </a:r>
          </a:p>
          <a:p>
            <a:r>
              <a:rPr lang="uk-UA" sz="2000" dirty="0">
                <a:latin typeface="Bookman Old Style" panose="02050604050505020204" pitchFamily="18" charset="0"/>
                <a:ea typeface="+mj-ea"/>
                <a:cs typeface="+mj-cs"/>
              </a:rPr>
              <a:t>конкурси та гранти, </a:t>
            </a:r>
          </a:p>
          <a:p>
            <a:r>
              <a:rPr lang="uk-UA" sz="2000" dirty="0">
                <a:latin typeface="Bookman Old Style" panose="02050604050505020204" pitchFamily="18" charset="0"/>
                <a:ea typeface="+mj-ea"/>
                <a:cs typeface="+mj-cs"/>
              </a:rPr>
              <a:t>що додалися у поточному оновленні</a:t>
            </a:r>
            <a:endParaRPr lang="uk-UA" sz="20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EC994D9-D1F2-452B-9827-8FAF11430034}"/>
              </a:ext>
            </a:extLst>
          </p:cNvPr>
          <p:cNvSpPr txBox="1"/>
          <p:nvPr/>
        </p:nvSpPr>
        <p:spPr>
          <a:xfrm>
            <a:off x="1913505" y="3486394"/>
            <a:ext cx="5637112" cy="1569660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  <a:ea typeface="+mj-ea"/>
                <a:cs typeface="+mj-cs"/>
              </a:rPr>
              <a:t>Продовжується</a:t>
            </a:r>
            <a:r>
              <a:rPr lang="uk-UA" sz="32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  <a:ea typeface="+mj-ea"/>
                <a:cs typeface="+mj-cs"/>
              </a:rPr>
              <a:t> </a:t>
            </a:r>
          </a:p>
          <a:p>
            <a:r>
              <a:rPr lang="uk-UA" sz="2000" dirty="0">
                <a:latin typeface="Bookman Old Style" panose="02050604050505020204" pitchFamily="18" charset="0"/>
                <a:ea typeface="+mj-ea"/>
                <a:cs typeface="+mj-cs"/>
              </a:rPr>
              <a:t>прийом заявок триває, </a:t>
            </a:r>
          </a:p>
          <a:p>
            <a:r>
              <a:rPr lang="uk-UA" sz="2000" dirty="0">
                <a:latin typeface="Bookman Old Style" panose="02050604050505020204" pitchFamily="18" charset="0"/>
                <a:ea typeface="+mj-ea"/>
                <a:cs typeface="+mj-cs"/>
              </a:rPr>
              <a:t>дедлайни попереду</a:t>
            </a:r>
          </a:p>
          <a:p>
            <a:endParaRPr lang="uk-UA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5BB07A-C041-4EFA-A739-62905AEC3F3C}"/>
              </a:ext>
            </a:extLst>
          </p:cNvPr>
          <p:cNvSpPr txBox="1"/>
          <p:nvPr/>
        </p:nvSpPr>
        <p:spPr>
          <a:xfrm>
            <a:off x="1919217" y="1845122"/>
            <a:ext cx="5637112" cy="1138773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ea typeface="+mj-ea"/>
                <a:cs typeface="+mj-cs"/>
              </a:rPr>
              <a:t>Дедлайн скоро</a:t>
            </a:r>
          </a:p>
          <a:p>
            <a:r>
              <a:rPr lang="uk-UA" sz="2000" dirty="0">
                <a:latin typeface="Bookman Old Style" panose="02050604050505020204" pitchFamily="18" charset="0"/>
                <a:ea typeface="+mj-ea"/>
                <a:cs typeface="+mj-cs"/>
              </a:rPr>
              <a:t>кінцевий термін подання заявок</a:t>
            </a:r>
          </a:p>
          <a:p>
            <a:r>
              <a:rPr lang="uk-UA" sz="2000" dirty="0">
                <a:latin typeface="Bookman Old Style" panose="02050604050505020204" pitchFamily="18" charset="0"/>
                <a:ea typeface="+mj-ea"/>
                <a:cs typeface="+mj-cs"/>
              </a:rPr>
              <a:t> у найближчі 30 днів</a:t>
            </a:r>
            <a:endParaRPr lang="uk-UA" sz="20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760E6CC-A0C0-429A-9B63-1AEE8CC1B5C3}"/>
              </a:ext>
            </a:extLst>
          </p:cNvPr>
          <p:cNvSpPr txBox="1"/>
          <p:nvPr/>
        </p:nvSpPr>
        <p:spPr>
          <a:xfrm>
            <a:off x="1097903" y="1006966"/>
            <a:ext cx="6837093" cy="646331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kumimoji="0" lang="uk-UA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Bookman Old Style" panose="02050604050505020204" pitchFamily="18" charset="0"/>
              </a:rPr>
              <a:t>Умовні позначки:</a:t>
            </a:r>
            <a:endParaRPr lang="uk-UA" sz="3600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AF60238-9C8E-4B0A-A925-862A8CA30B5D}"/>
              </a:ext>
            </a:extLst>
          </p:cNvPr>
          <p:cNvGrpSpPr/>
          <p:nvPr/>
        </p:nvGrpSpPr>
        <p:grpSpPr>
          <a:xfrm>
            <a:off x="537519" y="5541036"/>
            <a:ext cx="697260" cy="740229"/>
            <a:chOff x="537519" y="5541036"/>
            <a:chExt cx="697260" cy="740229"/>
          </a:xfrm>
          <a:effectLst>
            <a:outerShdw blurRad="50800" dist="38100" dir="13500000" algn="br" rotWithShape="0">
              <a:prstClr val="black">
                <a:alpha val="50000"/>
              </a:prstClr>
            </a:outerShdw>
          </a:effectLst>
        </p:grpSpPr>
        <p:sp>
          <p:nvSpPr>
            <p:cNvPr id="44" name="Овал 43">
              <a:extLst>
                <a:ext uri="{FF2B5EF4-FFF2-40B4-BE49-F238E27FC236}">
                  <a16:creationId xmlns:a16="http://schemas.microsoft.com/office/drawing/2014/main" id="{EEF7EF1D-66FB-412F-BFA8-C68A7FF792D3}"/>
                </a:ext>
              </a:extLst>
            </p:cNvPr>
            <p:cNvSpPr/>
            <p:nvPr/>
          </p:nvSpPr>
          <p:spPr>
            <a:xfrm>
              <a:off x="561137" y="5561254"/>
              <a:ext cx="650025" cy="699794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41" name="Рисунок 40" descr="Справка со сплошной заливкой">
              <a:extLst>
                <a:ext uri="{FF2B5EF4-FFF2-40B4-BE49-F238E27FC236}">
                  <a16:creationId xmlns:a16="http://schemas.microsoft.com/office/drawing/2014/main" id="{6D58843E-4B34-4E2B-84C9-78B382C0C7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7519" y="5541036"/>
              <a:ext cx="697260" cy="740229"/>
            </a:xfrm>
            <a:prstGeom prst="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</p:spPr>
        </p:pic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C8B7D4DB-9D38-443A-BF9B-EF5F13E54123}"/>
              </a:ext>
            </a:extLst>
          </p:cNvPr>
          <p:cNvGrpSpPr/>
          <p:nvPr/>
        </p:nvGrpSpPr>
        <p:grpSpPr>
          <a:xfrm>
            <a:off x="465120" y="3711843"/>
            <a:ext cx="823912" cy="881063"/>
            <a:chOff x="465120" y="3711843"/>
            <a:chExt cx="823912" cy="881063"/>
          </a:xfrm>
          <a:effectLst>
            <a:outerShdw blurRad="50800" dist="38100" dir="13500000" algn="br" rotWithShape="0">
              <a:prstClr val="black">
                <a:alpha val="50000"/>
              </a:prstClr>
            </a:outerShdw>
          </a:effectLst>
        </p:grpSpPr>
        <p:sp>
          <p:nvSpPr>
            <p:cNvPr id="43" name="Овал 42">
              <a:extLst>
                <a:ext uri="{FF2B5EF4-FFF2-40B4-BE49-F238E27FC236}">
                  <a16:creationId xmlns:a16="http://schemas.microsoft.com/office/drawing/2014/main" id="{0F29A4B2-CD1C-4C93-B538-05EA7DA9125B}"/>
                </a:ext>
              </a:extLst>
            </p:cNvPr>
            <p:cNvSpPr/>
            <p:nvPr/>
          </p:nvSpPr>
          <p:spPr>
            <a:xfrm>
              <a:off x="567163" y="3802478"/>
              <a:ext cx="650025" cy="699794"/>
            </a:xfrm>
            <a:prstGeom prst="ellipse">
              <a:avLst/>
            </a:prstGeom>
            <a:solidFill>
              <a:srgbClr val="97A020"/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39" name="Рисунок 38" descr="Мишень со сплошной заливкой">
              <a:extLst>
                <a:ext uri="{FF2B5EF4-FFF2-40B4-BE49-F238E27FC236}">
                  <a16:creationId xmlns:a16="http://schemas.microsoft.com/office/drawing/2014/main" id="{2E647D53-76B5-436F-9E18-4C79C5FFBB4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65120" y="3711843"/>
              <a:ext cx="823912" cy="881063"/>
            </a:xfrm>
            <a:prstGeom prst="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</p:spPr>
        </p:pic>
      </p:grp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FFDD5DF-5833-4C22-8988-E4318182EBA2}"/>
              </a:ext>
            </a:extLst>
          </p:cNvPr>
          <p:cNvSpPr/>
          <p:nvPr/>
        </p:nvSpPr>
        <p:spPr>
          <a:xfrm>
            <a:off x="6857999" y="1574694"/>
            <a:ext cx="4254758" cy="4264508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10800000" algn="r" rotWithShape="0">
              <a:prstClr val="black">
                <a:alpha val="6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1B320B8-EA1F-47D7-B427-4A3472B2ECB3}"/>
              </a:ext>
            </a:extLst>
          </p:cNvPr>
          <p:cNvSpPr txBox="1"/>
          <p:nvPr/>
        </p:nvSpPr>
        <p:spPr>
          <a:xfrm>
            <a:off x="6857999" y="1571020"/>
            <a:ext cx="4254758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Інформація в дайджесті оновлюється щотижня.</a:t>
            </a:r>
          </a:p>
          <a:p>
            <a:pPr algn="ctr"/>
            <a:endParaRPr lang="uk-UA" sz="1600" dirty="0">
              <a:solidFill>
                <a:schemeClr val="tx1">
                  <a:lumMod val="95000"/>
                  <a:lumOff val="5000"/>
                </a:schemeClr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uk-UA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Актуальні дедлайни та умови подання заявок перевіряйте на офіційних сайтах організаторів.</a:t>
            </a:r>
          </a:p>
          <a:p>
            <a:pPr algn="just"/>
            <a:endParaRPr lang="uk-UA" sz="1600" dirty="0">
              <a:solidFill>
                <a:schemeClr val="tx1">
                  <a:lumMod val="95000"/>
                  <a:lumOff val="5000"/>
                </a:schemeClr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Щоб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уникнути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втрати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актуальності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або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некоректного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відкриття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матеріалів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рекомендуємо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копіювати</a:t>
            </a: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посилання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.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Також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радимо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користуватися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QR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-кодами для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швидкого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та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зручного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доступу до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інформації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.</a:t>
            </a:r>
          </a:p>
        </p:txBody>
      </p:sp>
      <p:pic>
        <p:nvPicPr>
          <p:cNvPr id="42" name="Рисунок 41" descr="Ежедневник со сплошной заливкой">
            <a:extLst>
              <a:ext uri="{FF2B5EF4-FFF2-40B4-BE49-F238E27FC236}">
                <a16:creationId xmlns:a16="http://schemas.microsoft.com/office/drawing/2014/main" id="{53215F00-3DC5-4B80-9451-FE4F54B1D6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0800000" flipV="1">
            <a:off x="8828283" y="4502928"/>
            <a:ext cx="2284474" cy="2284474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6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AF4A1D2B-6E65-4C59-90F1-8EF16C5C0E85}"/>
              </a:ext>
            </a:extLst>
          </p:cNvPr>
          <p:cNvSpPr txBox="1"/>
          <p:nvPr/>
        </p:nvSpPr>
        <p:spPr>
          <a:xfrm>
            <a:off x="1919217" y="-27665"/>
            <a:ext cx="9504081" cy="101566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Як читати дайджест?</a:t>
            </a:r>
            <a:endParaRPr kumimoji="0" lang="uk-UA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3688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AA2F1B-8F62-B663-EF6E-790ECDD1A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8B936B-40A1-2514-0C16-94D0079C4D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934575" y="5048250"/>
            <a:ext cx="1381125" cy="1266826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708D34B-4264-EE25-6F0E-6E60B8E668A8}"/>
              </a:ext>
            </a:extLst>
          </p:cNvPr>
          <p:cNvCxnSpPr>
            <a:cxnSpLocks/>
          </p:cNvCxnSpPr>
          <p:nvPr/>
        </p:nvCxnSpPr>
        <p:spPr>
          <a:xfrm>
            <a:off x="5483098" y="5791676"/>
            <a:ext cx="4421348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C853EA56-0C9C-08EB-525E-627C14C2656A}"/>
              </a:ext>
            </a:extLst>
          </p:cNvPr>
          <p:cNvCxnSpPr>
            <a:cxnSpLocks/>
          </p:cNvCxnSpPr>
          <p:nvPr/>
        </p:nvCxnSpPr>
        <p:spPr>
          <a:xfrm flipV="1">
            <a:off x="3946848" y="1953654"/>
            <a:ext cx="8556" cy="4371185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C02567B3-906D-0A75-2C77-EA0768A3C83D}"/>
              </a:ext>
            </a:extLst>
          </p:cNvPr>
          <p:cNvCxnSpPr>
            <a:cxnSpLocks/>
          </p:cNvCxnSpPr>
          <p:nvPr/>
        </p:nvCxnSpPr>
        <p:spPr>
          <a:xfrm flipV="1">
            <a:off x="7035282" y="1953654"/>
            <a:ext cx="0" cy="4381328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50EC4B83-E2F2-F360-F48A-276FD778D303}"/>
              </a:ext>
            </a:extLst>
          </p:cNvPr>
          <p:cNvCxnSpPr>
            <a:cxnSpLocks/>
          </p:cNvCxnSpPr>
          <p:nvPr/>
        </p:nvCxnSpPr>
        <p:spPr>
          <a:xfrm>
            <a:off x="5492621" y="6317273"/>
            <a:ext cx="4411825" cy="7566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E3A720B6-CA45-A690-6362-1DE9666976FF}"/>
              </a:ext>
            </a:extLst>
          </p:cNvPr>
          <p:cNvCxnSpPr>
            <a:cxnSpLocks/>
          </p:cNvCxnSpPr>
          <p:nvPr/>
        </p:nvCxnSpPr>
        <p:spPr>
          <a:xfrm>
            <a:off x="0" y="484238"/>
            <a:ext cx="693652" cy="6871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40E4C8C4-7112-EDCD-8CA2-E7704FC48899}"/>
              </a:ext>
            </a:extLst>
          </p:cNvPr>
          <p:cNvCxnSpPr>
            <a:cxnSpLocks/>
          </p:cNvCxnSpPr>
          <p:nvPr/>
        </p:nvCxnSpPr>
        <p:spPr>
          <a:xfrm>
            <a:off x="11199651" y="502898"/>
            <a:ext cx="992349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7B809534-BB0D-C14C-2073-3D21C9E2D379}"/>
              </a:ext>
            </a:extLst>
          </p:cNvPr>
          <p:cNvSpPr txBox="1"/>
          <p:nvPr/>
        </p:nvSpPr>
        <p:spPr>
          <a:xfrm>
            <a:off x="6543675" y="191851"/>
            <a:ext cx="4733846" cy="5847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kumimoji="0" lang="uk-UA" sz="3200" b="0" i="0" u="none" strike="noStrike" kern="1200" cap="none" spc="0" normalizeH="0" baseline="0" noProof="0" dirty="0"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Актуальні можливості</a:t>
            </a:r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D2DE87D1-0E09-8235-735E-7B3B3287D547}"/>
              </a:ext>
            </a:extLst>
          </p:cNvPr>
          <p:cNvCxnSpPr>
            <a:cxnSpLocks/>
          </p:cNvCxnSpPr>
          <p:nvPr/>
        </p:nvCxnSpPr>
        <p:spPr>
          <a:xfrm flipV="1">
            <a:off x="2404787" y="493764"/>
            <a:ext cx="4138888" cy="687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848558B2-F166-981C-C48A-29AD1E48C26F}"/>
              </a:ext>
            </a:extLst>
          </p:cNvPr>
          <p:cNvCxnSpPr>
            <a:cxnSpLocks/>
          </p:cNvCxnSpPr>
          <p:nvPr/>
        </p:nvCxnSpPr>
        <p:spPr>
          <a:xfrm flipV="1">
            <a:off x="1135305" y="486892"/>
            <a:ext cx="747451" cy="6871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EDA47794-4010-8E22-B40E-75B39C20F2B8}"/>
              </a:ext>
            </a:extLst>
          </p:cNvPr>
          <p:cNvSpPr txBox="1"/>
          <p:nvPr/>
        </p:nvSpPr>
        <p:spPr>
          <a:xfrm>
            <a:off x="875524" y="1087674"/>
            <a:ext cx="10431619" cy="40011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КОНКУРС ГРАНТІВ НА РЕАЛІЗАЦІЮ МОБІЛЬНОЇ МОЛОДІЖНОЇ РОБОТИ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7C589E62-1616-98EA-4384-498A0677ADAC}"/>
              </a:ext>
            </a:extLst>
          </p:cNvPr>
          <p:cNvSpPr txBox="1"/>
          <p:nvPr/>
        </p:nvSpPr>
        <p:spPr>
          <a:xfrm>
            <a:off x="875524" y="1868958"/>
            <a:ext cx="3080656" cy="3847207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кого: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lvl="0">
              <a:defRPr/>
            </a:pP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громадські організації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зі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статусом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неприбутковості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які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мають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досвід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реалізації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молодіжних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освітніх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або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громадських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проєктів та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співпраці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з громадами</a:t>
            </a:r>
          </a:p>
          <a:p>
            <a:pPr lvl="0">
              <a:defRPr/>
            </a:pP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endParaRPr lang="ru-RU" sz="1600" b="1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lvl="0"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Напрям: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молодіжна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політика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мобільна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молодіжна робота, розвиток громад, демократична участь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молоді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3F6B42C8-5FBE-FC2E-817B-708787F2AC50}"/>
              </a:ext>
            </a:extLst>
          </p:cNvPr>
          <p:cNvSpPr txBox="1"/>
          <p:nvPr/>
        </p:nvSpPr>
        <p:spPr>
          <a:xfrm>
            <a:off x="3948403" y="1870570"/>
            <a:ext cx="3088436" cy="3046988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Фінансування: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lang="ru-RU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до 12 000 </a:t>
            </a:r>
            <a:r>
              <a:rPr lang="ru-RU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євро</a:t>
            </a:r>
            <a:endParaRPr lang="ru-RU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lvl="0">
              <a:defRPr/>
            </a:pPr>
            <a:endParaRPr lang="ru-RU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lvl="0"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Дедлайн: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9A2626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23 серпня 2026 року</a:t>
            </a:r>
          </a:p>
          <a:p>
            <a:pPr lvl="0"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lvl="0"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Організатор: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Democracy Reporting International (DRI) в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Україні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3E09D807-8D93-C8DB-960A-EE959F3035CE}"/>
              </a:ext>
            </a:extLst>
          </p:cNvPr>
          <p:cNvSpPr txBox="1"/>
          <p:nvPr/>
        </p:nvSpPr>
        <p:spPr>
          <a:xfrm>
            <a:off x="5473575" y="5881130"/>
            <a:ext cx="1561707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Детальніше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3ACCDCBB-2DB5-38CE-B83E-C7B3D8727D08}"/>
              </a:ext>
            </a:extLst>
          </p:cNvPr>
          <p:cNvCxnSpPr>
            <a:cxnSpLocks/>
          </p:cNvCxnSpPr>
          <p:nvPr/>
        </p:nvCxnSpPr>
        <p:spPr>
          <a:xfrm flipV="1">
            <a:off x="5483098" y="5791676"/>
            <a:ext cx="0" cy="539964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AB12730D-1766-8232-8767-DBE4F01FA9FF}"/>
              </a:ext>
            </a:extLst>
          </p:cNvPr>
          <p:cNvSpPr/>
          <p:nvPr/>
        </p:nvSpPr>
        <p:spPr>
          <a:xfrm>
            <a:off x="9913968" y="5048453"/>
            <a:ext cx="1402700" cy="1276386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0057D70D-ACBD-49C9-E057-03B51BC9EEBE}"/>
              </a:ext>
            </a:extLst>
          </p:cNvPr>
          <p:cNvSpPr/>
          <p:nvPr/>
        </p:nvSpPr>
        <p:spPr>
          <a:xfrm>
            <a:off x="693652" y="252403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7C34DE5-F99C-67C7-1D05-1704966C82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3081" y="38951"/>
            <a:ext cx="981541" cy="10120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E9C2E6-497A-9BFF-608E-3C36B5E84DD6}"/>
              </a:ext>
            </a:extLst>
          </p:cNvPr>
          <p:cNvSpPr txBox="1"/>
          <p:nvPr/>
        </p:nvSpPr>
        <p:spPr>
          <a:xfrm>
            <a:off x="7026727" y="1893149"/>
            <a:ext cx="428974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Конкурс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спрямований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на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підтримку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громадських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організацій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які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реалізовуватимуть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мобільну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молодіжну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роботу у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територіальних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громадах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України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. Проєкти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мають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залучати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молодь до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громадського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життя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підтримувати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молодіжні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ініціативи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розвивати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співпрацю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з органами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місцевого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самоврядування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та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сприяти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розвитку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молодіжної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політики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зокрема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у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прифронтових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і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деокупованих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громадах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3332CD-4755-BBAA-3132-3E96A031F168}"/>
              </a:ext>
            </a:extLst>
          </p:cNvPr>
          <p:cNvSpPr txBox="1"/>
          <p:nvPr/>
        </p:nvSpPr>
        <p:spPr>
          <a:xfrm>
            <a:off x="7026727" y="5889266"/>
            <a:ext cx="2860610" cy="40011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1000" dirty="0">
                <a:solidFill>
                  <a:schemeClr val="accent6">
                    <a:lumMod val="50000"/>
                  </a:schemeClr>
                </a:solidFill>
                <a:effectLst>
                  <a:outerShdw dist="50800" sx="1000" sy="1000" algn="ctr" rotWithShape="0">
                    <a:schemeClr val="accent6">
                      <a:lumMod val="50000"/>
                    </a:schemeClr>
                  </a:outerShdw>
                </a:effectLst>
                <a:latin typeface="Bookman Old Style" panose="02050604050505020204" pitchFamily="18" charset="0"/>
                <a:hlinkClick r:id="rId7"/>
              </a:rPr>
              <a:t>https://gurt.org.ua/news/grants/112165/</a:t>
            </a:r>
            <a:r>
              <a:rPr lang="uk-UA" sz="1000" dirty="0">
                <a:solidFill>
                  <a:schemeClr val="accent6">
                    <a:lumMod val="50000"/>
                  </a:schemeClr>
                </a:solidFill>
                <a:effectLst>
                  <a:outerShdw dist="50800" sx="1000" sy="1000" algn="ctr" rotWithShape="0">
                    <a:schemeClr val="accent6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1000" dirty="0">
                <a:solidFill>
                  <a:schemeClr val="accent6">
                    <a:lumMod val="50000"/>
                  </a:schemeClr>
                </a:solidFill>
                <a:effectLst>
                  <a:outerShdw dist="50800" sx="1000" sy="1000" algn="ctr" rotWithShape="0">
                    <a:schemeClr val="accent6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4D6A66-E85F-9A31-1344-DFDA8201FD5F}"/>
              </a:ext>
            </a:extLst>
          </p:cNvPr>
          <p:cNvSpPr txBox="1"/>
          <p:nvPr/>
        </p:nvSpPr>
        <p:spPr>
          <a:xfrm>
            <a:off x="478577" y="272065"/>
            <a:ext cx="871804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4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818000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5EC0AD-EE21-776C-7264-428B18D38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B579A17-F648-B9C2-0EFE-4DE9060D82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944100" y="5048250"/>
            <a:ext cx="1371600" cy="1266826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D146964-A9EE-7608-C448-6779196853FA}"/>
              </a:ext>
            </a:extLst>
          </p:cNvPr>
          <p:cNvCxnSpPr>
            <a:cxnSpLocks/>
          </p:cNvCxnSpPr>
          <p:nvPr/>
        </p:nvCxnSpPr>
        <p:spPr>
          <a:xfrm>
            <a:off x="5483098" y="5791676"/>
            <a:ext cx="4421348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925527F2-1386-89BD-A6D3-FAA21A7A3A5D}"/>
              </a:ext>
            </a:extLst>
          </p:cNvPr>
          <p:cNvCxnSpPr>
            <a:cxnSpLocks/>
          </p:cNvCxnSpPr>
          <p:nvPr/>
        </p:nvCxnSpPr>
        <p:spPr>
          <a:xfrm flipV="1">
            <a:off x="3946848" y="1953654"/>
            <a:ext cx="8556" cy="4371185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68C42104-1901-03C2-1466-C7792A27EC17}"/>
              </a:ext>
            </a:extLst>
          </p:cNvPr>
          <p:cNvCxnSpPr>
            <a:cxnSpLocks/>
          </p:cNvCxnSpPr>
          <p:nvPr/>
        </p:nvCxnSpPr>
        <p:spPr>
          <a:xfrm flipV="1">
            <a:off x="7035282" y="1953654"/>
            <a:ext cx="0" cy="4381328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C5A0867C-D869-7FB3-DDFF-9BDAFCFB8370}"/>
              </a:ext>
            </a:extLst>
          </p:cNvPr>
          <p:cNvCxnSpPr>
            <a:cxnSpLocks/>
          </p:cNvCxnSpPr>
          <p:nvPr/>
        </p:nvCxnSpPr>
        <p:spPr>
          <a:xfrm>
            <a:off x="5492621" y="6317273"/>
            <a:ext cx="4411825" cy="7566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5C1118C9-E97D-3EEA-5A67-1BBF4CEA090D}"/>
              </a:ext>
            </a:extLst>
          </p:cNvPr>
          <p:cNvCxnSpPr>
            <a:cxnSpLocks/>
          </p:cNvCxnSpPr>
          <p:nvPr/>
        </p:nvCxnSpPr>
        <p:spPr>
          <a:xfrm>
            <a:off x="0" y="484238"/>
            <a:ext cx="693652" cy="6871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50946925-4A11-9EC3-C5A7-E5DCC434E3D2}"/>
              </a:ext>
            </a:extLst>
          </p:cNvPr>
          <p:cNvCxnSpPr>
            <a:cxnSpLocks/>
          </p:cNvCxnSpPr>
          <p:nvPr/>
        </p:nvCxnSpPr>
        <p:spPr>
          <a:xfrm>
            <a:off x="11199651" y="502898"/>
            <a:ext cx="992349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D43DD8F8-FF71-7ED8-7710-A590208E1594}"/>
              </a:ext>
            </a:extLst>
          </p:cNvPr>
          <p:cNvSpPr txBox="1"/>
          <p:nvPr/>
        </p:nvSpPr>
        <p:spPr>
          <a:xfrm>
            <a:off x="6515101" y="191851"/>
            <a:ext cx="4762420" cy="5847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kumimoji="0" lang="uk-UA" sz="3200" b="0" i="0" u="none" strike="noStrike" kern="1200" cap="none" spc="0" normalizeH="0" baseline="0" noProof="0" dirty="0"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Актуальні можливості</a:t>
            </a:r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21106AA4-1504-2228-18B3-E86973A916A6}"/>
              </a:ext>
            </a:extLst>
          </p:cNvPr>
          <p:cNvCxnSpPr>
            <a:cxnSpLocks/>
            <a:endCxn id="56" idx="1"/>
          </p:cNvCxnSpPr>
          <p:nvPr/>
        </p:nvCxnSpPr>
        <p:spPr>
          <a:xfrm flipV="1">
            <a:off x="2404787" y="484239"/>
            <a:ext cx="4110314" cy="687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C7A86970-3DA5-0E2F-19DD-83DE83107606}"/>
              </a:ext>
            </a:extLst>
          </p:cNvPr>
          <p:cNvCxnSpPr>
            <a:cxnSpLocks/>
          </p:cNvCxnSpPr>
          <p:nvPr/>
        </p:nvCxnSpPr>
        <p:spPr>
          <a:xfrm flipV="1">
            <a:off x="1135305" y="477367"/>
            <a:ext cx="747451" cy="6871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50385139-26EC-6E29-AE8A-3DC8022A0F07}"/>
              </a:ext>
            </a:extLst>
          </p:cNvPr>
          <p:cNvSpPr txBox="1"/>
          <p:nvPr/>
        </p:nvSpPr>
        <p:spPr>
          <a:xfrm>
            <a:off x="875524" y="1087674"/>
            <a:ext cx="10431619" cy="70788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ГРАНТИ НА РОЗВИТОК АДАПТИВНОГО СПОРТУ ДЛЯ ВЕТЕРАНІВ, ЯКІ ЗАЗНАЛИ ПОРАНЕНЬ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B8FA31D-F45C-94B0-F9F2-F1F3F6A7576F}"/>
              </a:ext>
            </a:extLst>
          </p:cNvPr>
          <p:cNvSpPr txBox="1"/>
          <p:nvPr/>
        </p:nvSpPr>
        <p:spPr>
          <a:xfrm>
            <a:off x="875524" y="1868958"/>
            <a:ext cx="3080656" cy="4093428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кого: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lvl="0">
              <a:defRPr/>
            </a:pP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неприбуткові організації, громадські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об'єднання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благодійні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фонди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освітні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установи та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інші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організації,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які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мають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досвід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реалізації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програм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у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сфері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спорту,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інклюзії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реабілітації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або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розвитку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громад</a:t>
            </a:r>
          </a:p>
          <a:p>
            <a:pPr lvl="0">
              <a:defRPr/>
            </a:pPr>
            <a:endParaRPr lang="ru-RU" sz="1600" b="1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lvl="0">
              <a:defRPr/>
            </a:pPr>
            <a:endParaRPr lang="ru-RU" sz="1600" b="1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Напрям: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адаптивний спорт,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реабілітація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ветеранів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інклюзія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F5D6EC0C-A792-B1E0-2081-A6B4668712D7}"/>
              </a:ext>
            </a:extLst>
          </p:cNvPr>
          <p:cNvSpPr txBox="1"/>
          <p:nvPr/>
        </p:nvSpPr>
        <p:spPr>
          <a:xfrm>
            <a:off x="3948403" y="1870570"/>
            <a:ext cx="3088436" cy="295465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Фінансування: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від 50 000 до 250 000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доларів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США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lvl="0"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Дедлайн:</a:t>
            </a:r>
            <a:endParaRPr lang="uk-UA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srgbClr val="9A2626"/>
                </a:solidFill>
                <a:latin typeface="Bookman Old Style" panose="02050604050505020204" pitchFamily="18" charset="0"/>
              </a:rPr>
              <a:t>31 серпня 2026 року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>
              <a:solidFill>
                <a:srgbClr val="9A2626"/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>
              <a:solidFill>
                <a:srgbClr val="9A2626"/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Організатор: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Посольство США в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Україні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E4CC14AA-6DC0-BF05-A62F-01B8BC177AD6}"/>
              </a:ext>
            </a:extLst>
          </p:cNvPr>
          <p:cNvSpPr txBox="1"/>
          <p:nvPr/>
        </p:nvSpPr>
        <p:spPr>
          <a:xfrm>
            <a:off x="7035282" y="1868958"/>
            <a:ext cx="4356617" cy="3293209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Конкурс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спрямований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на розвиток адаптивного спорту для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поранених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ветеранів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шляхом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впровадження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американських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практик,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підготовки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тренерів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і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фахівців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проведення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спортивних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таборів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змагань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інформаційно-просвітницьких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заходів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. Також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підтримуються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проєкти,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що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розвивають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партнерства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між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українськими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американськими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організаціями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й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сприяють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залученню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ветеранів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людей з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інвалідністю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до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спортивної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активності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16CF0154-CB96-1F05-DEA5-703686E8AB99}"/>
              </a:ext>
            </a:extLst>
          </p:cNvPr>
          <p:cNvSpPr txBox="1"/>
          <p:nvPr/>
        </p:nvSpPr>
        <p:spPr>
          <a:xfrm>
            <a:off x="5473575" y="5881130"/>
            <a:ext cx="1561707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Детальніше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4EB8041A-473F-8F00-A8D8-47A5E6A1B050}"/>
              </a:ext>
            </a:extLst>
          </p:cNvPr>
          <p:cNvCxnSpPr>
            <a:cxnSpLocks/>
          </p:cNvCxnSpPr>
          <p:nvPr/>
        </p:nvCxnSpPr>
        <p:spPr>
          <a:xfrm flipV="1">
            <a:off x="5483098" y="5791676"/>
            <a:ext cx="0" cy="539964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:a16="http://schemas.microsoft.com/office/drawing/2014/main" id="{E424A65F-5C94-8F30-9569-B5191C8FD6A8}"/>
              </a:ext>
            </a:extLst>
          </p:cNvPr>
          <p:cNvSpPr txBox="1"/>
          <p:nvPr/>
        </p:nvSpPr>
        <p:spPr>
          <a:xfrm>
            <a:off x="7024891" y="5883604"/>
            <a:ext cx="2877718" cy="40011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  <a:hlinkClick r:id="rId6"/>
              </a:rPr>
              <a:t>https://gurt.org.ua/news/grants/112220/</a:t>
            </a:r>
            <a:r>
              <a:rPr kumimoji="0" lang="uk-UA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A8CAFAD0-7F2D-4D4D-287E-B039E2E053FC}"/>
              </a:ext>
            </a:extLst>
          </p:cNvPr>
          <p:cNvSpPr/>
          <p:nvPr/>
        </p:nvSpPr>
        <p:spPr>
          <a:xfrm>
            <a:off x="9913968" y="5048453"/>
            <a:ext cx="1402700" cy="1276386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845B0395-5641-A72C-532E-F4F4D8808EEC}"/>
              </a:ext>
            </a:extLst>
          </p:cNvPr>
          <p:cNvSpPr/>
          <p:nvPr/>
        </p:nvSpPr>
        <p:spPr>
          <a:xfrm>
            <a:off x="693652" y="252403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529553-1BFB-4B22-3D15-CC588B8FF7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3081" y="38951"/>
            <a:ext cx="981541" cy="10120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DED7DD-5B9C-924F-8259-5BA766A9B342}"/>
              </a:ext>
            </a:extLst>
          </p:cNvPr>
          <p:cNvSpPr txBox="1"/>
          <p:nvPr/>
        </p:nvSpPr>
        <p:spPr>
          <a:xfrm>
            <a:off x="478577" y="272065"/>
            <a:ext cx="871804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5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072207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B0D1F2-157A-D5EB-0423-39FD2D9C4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6E7A7BB-EB9D-273C-0F11-945058B7C404}"/>
              </a:ext>
            </a:extLst>
          </p:cNvPr>
          <p:cNvCxnSpPr>
            <a:cxnSpLocks/>
          </p:cNvCxnSpPr>
          <p:nvPr/>
        </p:nvCxnSpPr>
        <p:spPr>
          <a:xfrm>
            <a:off x="5483098" y="5791676"/>
            <a:ext cx="4421348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DC34CD2A-C09F-B68B-3BF2-BE5FDA75666A}"/>
              </a:ext>
            </a:extLst>
          </p:cNvPr>
          <p:cNvCxnSpPr>
            <a:cxnSpLocks/>
          </p:cNvCxnSpPr>
          <p:nvPr/>
        </p:nvCxnSpPr>
        <p:spPr>
          <a:xfrm flipV="1">
            <a:off x="3946848" y="1953654"/>
            <a:ext cx="8556" cy="4371185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44837ADE-BA87-AFC2-C69D-3A99A002EECA}"/>
              </a:ext>
            </a:extLst>
          </p:cNvPr>
          <p:cNvCxnSpPr>
            <a:cxnSpLocks/>
          </p:cNvCxnSpPr>
          <p:nvPr/>
        </p:nvCxnSpPr>
        <p:spPr>
          <a:xfrm flipV="1">
            <a:off x="7035282" y="1953654"/>
            <a:ext cx="0" cy="4381328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5F787DE-9CCF-54F3-2BBC-1FF53FFF13F5}"/>
              </a:ext>
            </a:extLst>
          </p:cNvPr>
          <p:cNvCxnSpPr>
            <a:cxnSpLocks/>
          </p:cNvCxnSpPr>
          <p:nvPr/>
        </p:nvCxnSpPr>
        <p:spPr>
          <a:xfrm>
            <a:off x="5492621" y="6317273"/>
            <a:ext cx="4411825" cy="7566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F11D215F-BF93-AE2C-BA4E-E6932D99F3BB}"/>
              </a:ext>
            </a:extLst>
          </p:cNvPr>
          <p:cNvCxnSpPr>
            <a:cxnSpLocks/>
          </p:cNvCxnSpPr>
          <p:nvPr/>
        </p:nvCxnSpPr>
        <p:spPr>
          <a:xfrm>
            <a:off x="0" y="484238"/>
            <a:ext cx="693652" cy="6871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D342649F-B000-C32B-7342-165A69270CA1}"/>
              </a:ext>
            </a:extLst>
          </p:cNvPr>
          <p:cNvCxnSpPr>
            <a:cxnSpLocks/>
          </p:cNvCxnSpPr>
          <p:nvPr/>
        </p:nvCxnSpPr>
        <p:spPr>
          <a:xfrm>
            <a:off x="11199651" y="502898"/>
            <a:ext cx="992349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B3C82AFA-63C9-0C96-E6CF-C26CE870C873}"/>
              </a:ext>
            </a:extLst>
          </p:cNvPr>
          <p:cNvSpPr txBox="1"/>
          <p:nvPr/>
        </p:nvSpPr>
        <p:spPr>
          <a:xfrm>
            <a:off x="6543675" y="191851"/>
            <a:ext cx="4733846" cy="5847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kumimoji="0" lang="uk-UA" sz="3200" b="0" i="0" u="none" strike="noStrike" kern="1200" cap="none" spc="0" normalizeH="0" baseline="0" noProof="0" dirty="0"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Актуальні можливості</a:t>
            </a:r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F8CEF0F7-B4D6-3D8A-E734-0D7A2AD3E64F}"/>
              </a:ext>
            </a:extLst>
          </p:cNvPr>
          <p:cNvCxnSpPr>
            <a:cxnSpLocks/>
          </p:cNvCxnSpPr>
          <p:nvPr/>
        </p:nvCxnSpPr>
        <p:spPr>
          <a:xfrm flipV="1">
            <a:off x="2404787" y="493764"/>
            <a:ext cx="4138888" cy="687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4525101C-348A-3DFC-9226-A51A68A23134}"/>
              </a:ext>
            </a:extLst>
          </p:cNvPr>
          <p:cNvCxnSpPr>
            <a:cxnSpLocks/>
          </p:cNvCxnSpPr>
          <p:nvPr/>
        </p:nvCxnSpPr>
        <p:spPr>
          <a:xfrm flipV="1">
            <a:off x="1135305" y="486892"/>
            <a:ext cx="747451" cy="6871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78457C28-B0FA-77F3-82D0-3FDE9905FDAE}"/>
              </a:ext>
            </a:extLst>
          </p:cNvPr>
          <p:cNvSpPr txBox="1"/>
          <p:nvPr/>
        </p:nvSpPr>
        <p:spPr>
          <a:xfrm>
            <a:off x="875524" y="1087674"/>
            <a:ext cx="10431619" cy="70788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КОНКУРС ДЛЯ УКРАЇНСЬКИХ НУО НА РОЗВИТОК СТАЛИХ РІШЕНЬ ДЛЯ ЛЮДЕЙ ІЗ НАСЛІДКАМИ ВОЄННИХ ПОРАНЕНЬ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69D1B0E-3D37-CF41-A9A1-F05734D13025}"/>
              </a:ext>
            </a:extLst>
          </p:cNvPr>
          <p:cNvSpPr txBox="1"/>
          <p:nvPr/>
        </p:nvSpPr>
        <p:spPr>
          <a:xfrm>
            <a:off x="875524" y="1868958"/>
            <a:ext cx="3080656" cy="3108543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кого: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зареєстровані в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Україні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неприбуткові організації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Напрям: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реабілітація,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соціальна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адаптація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підтримка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ветеранів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і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цивільних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які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зазнали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воєнних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поранень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розвиток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інноваційних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соціальних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рішень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560DEA73-5ECD-2150-26DC-1308D83A2DA7}"/>
              </a:ext>
            </a:extLst>
          </p:cNvPr>
          <p:cNvSpPr txBox="1"/>
          <p:nvPr/>
        </p:nvSpPr>
        <p:spPr>
          <a:xfrm>
            <a:off x="3948403" y="1870570"/>
            <a:ext cx="3088436" cy="301621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Фінансування: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 3 000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доларів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США на один проєкт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lvl="0"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Дедлайн: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9A2626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31 серпня 2026 року</a:t>
            </a:r>
          </a:p>
          <a:p>
            <a:pPr lvl="0"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lvl="0"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Організатор: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uCare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AC4EC59B-1CC0-844F-8B40-7E941C09A414}"/>
              </a:ext>
            </a:extLst>
          </p:cNvPr>
          <p:cNvSpPr txBox="1"/>
          <p:nvPr/>
        </p:nvSpPr>
        <p:spPr>
          <a:xfrm>
            <a:off x="5473575" y="5881130"/>
            <a:ext cx="1561707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Детальніше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A5D46BC6-3912-A789-9DA1-B3F6E70F2607}"/>
              </a:ext>
            </a:extLst>
          </p:cNvPr>
          <p:cNvCxnSpPr>
            <a:cxnSpLocks/>
          </p:cNvCxnSpPr>
          <p:nvPr/>
        </p:nvCxnSpPr>
        <p:spPr>
          <a:xfrm flipV="1">
            <a:off x="5483098" y="5791676"/>
            <a:ext cx="0" cy="539964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1F4E343C-4ED7-FFD8-7044-9EA6AAE60FC8}"/>
              </a:ext>
            </a:extLst>
          </p:cNvPr>
          <p:cNvSpPr txBox="1"/>
          <p:nvPr/>
        </p:nvSpPr>
        <p:spPr>
          <a:xfrm>
            <a:off x="478577" y="272065"/>
            <a:ext cx="871804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6</a:t>
            </a:r>
            <a:endParaRPr lang="uk-UA" sz="24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B78494C4-B08A-DA05-140E-63FC5CF3CD5F}"/>
              </a:ext>
            </a:extLst>
          </p:cNvPr>
          <p:cNvSpPr/>
          <p:nvPr/>
        </p:nvSpPr>
        <p:spPr>
          <a:xfrm>
            <a:off x="9913968" y="5048453"/>
            <a:ext cx="1402700" cy="1276386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9A29EE5-E1BB-0412-9992-B6939B0487AA}"/>
              </a:ext>
            </a:extLst>
          </p:cNvPr>
          <p:cNvSpPr/>
          <p:nvPr/>
        </p:nvSpPr>
        <p:spPr>
          <a:xfrm>
            <a:off x="693652" y="252403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B0DB894-C0AB-1878-14D1-1E0DDDDF86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3081" y="38951"/>
            <a:ext cx="981541" cy="10120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B0B8C2-5B12-15CD-F841-E53793F96F57}"/>
              </a:ext>
            </a:extLst>
          </p:cNvPr>
          <p:cNvSpPr txBox="1"/>
          <p:nvPr/>
        </p:nvSpPr>
        <p:spPr>
          <a:xfrm>
            <a:off x="7026727" y="1893149"/>
            <a:ext cx="428974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Конкурс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підтримує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проєкти,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що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допомагають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людям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із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наслідками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воєнних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поранень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а також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їхнім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родинам,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роботодавцям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і громадам.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Перевага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надається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масштабованим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і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сталим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рішенням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зокрема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цифровим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сервісам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ШІ-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асистентам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мобільним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застосункам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відкритим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програмним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рішенням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іншим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інноваційним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підходам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які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покращують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доступ до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підтримки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особливо у невеликих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містах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і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сільських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громадах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825EF3-EECC-85F2-67BE-1888F44211B9}"/>
              </a:ext>
            </a:extLst>
          </p:cNvPr>
          <p:cNvSpPr txBox="1"/>
          <p:nvPr/>
        </p:nvSpPr>
        <p:spPr>
          <a:xfrm>
            <a:off x="7026727" y="5889266"/>
            <a:ext cx="2860610" cy="40011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1000" dirty="0">
                <a:solidFill>
                  <a:schemeClr val="accent6">
                    <a:lumMod val="50000"/>
                  </a:schemeClr>
                </a:solidFill>
                <a:effectLst>
                  <a:outerShdw dist="50800" sx="1000" sy="1000" algn="ctr" rotWithShape="0">
                    <a:schemeClr val="accent6">
                      <a:lumMod val="50000"/>
                    </a:schemeClr>
                  </a:outerShdw>
                </a:effectLst>
                <a:latin typeface="Bookman Old Style" panose="02050604050505020204" pitchFamily="18" charset="0"/>
                <a:hlinkClick r:id="rId5"/>
              </a:rPr>
              <a:t>https://gurt.org.ua/news/grants/112131/</a:t>
            </a:r>
            <a:r>
              <a:rPr lang="uk-UA" sz="1000" dirty="0">
                <a:solidFill>
                  <a:schemeClr val="accent6">
                    <a:lumMod val="50000"/>
                  </a:schemeClr>
                </a:solidFill>
                <a:effectLst>
                  <a:outerShdw dist="50800" sx="1000" sy="1000" algn="ctr" rotWithShape="0">
                    <a:schemeClr val="accent6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1000" dirty="0">
                <a:solidFill>
                  <a:schemeClr val="accent6">
                    <a:lumMod val="50000"/>
                  </a:schemeClr>
                </a:solidFill>
                <a:effectLst>
                  <a:outerShdw dist="50800" sx="1000" sy="1000" algn="ctr" rotWithShape="0">
                    <a:schemeClr val="accent6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51386D-7ADC-D4DB-E4E2-50A35BB2B4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934575" y="5057774"/>
            <a:ext cx="1371600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816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A61DFC-7B2B-75D3-7674-A7A07068E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F140832-FE4A-7850-15BA-7738465001EC}"/>
              </a:ext>
            </a:extLst>
          </p:cNvPr>
          <p:cNvCxnSpPr>
            <a:cxnSpLocks/>
          </p:cNvCxnSpPr>
          <p:nvPr/>
        </p:nvCxnSpPr>
        <p:spPr>
          <a:xfrm>
            <a:off x="5483098" y="5791676"/>
            <a:ext cx="4421348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C5C0224-3C80-2D05-41B4-F6EBA623390E}"/>
              </a:ext>
            </a:extLst>
          </p:cNvPr>
          <p:cNvCxnSpPr>
            <a:cxnSpLocks/>
          </p:cNvCxnSpPr>
          <p:nvPr/>
        </p:nvCxnSpPr>
        <p:spPr>
          <a:xfrm flipV="1">
            <a:off x="3946848" y="1953654"/>
            <a:ext cx="8556" cy="4371185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D109EB53-769A-56C8-6623-0A63408E60F5}"/>
              </a:ext>
            </a:extLst>
          </p:cNvPr>
          <p:cNvCxnSpPr>
            <a:cxnSpLocks/>
          </p:cNvCxnSpPr>
          <p:nvPr/>
        </p:nvCxnSpPr>
        <p:spPr>
          <a:xfrm flipV="1">
            <a:off x="7035282" y="1953654"/>
            <a:ext cx="0" cy="4381328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5F1252CD-FF3F-600F-707A-A7089AD471D3}"/>
              </a:ext>
            </a:extLst>
          </p:cNvPr>
          <p:cNvCxnSpPr>
            <a:cxnSpLocks/>
          </p:cNvCxnSpPr>
          <p:nvPr/>
        </p:nvCxnSpPr>
        <p:spPr>
          <a:xfrm>
            <a:off x="5492621" y="6317273"/>
            <a:ext cx="4411825" cy="7566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3DFB6BBC-5913-EB08-FBEC-1C0C34501BF2}"/>
              </a:ext>
            </a:extLst>
          </p:cNvPr>
          <p:cNvCxnSpPr>
            <a:cxnSpLocks/>
          </p:cNvCxnSpPr>
          <p:nvPr/>
        </p:nvCxnSpPr>
        <p:spPr>
          <a:xfrm>
            <a:off x="0" y="484238"/>
            <a:ext cx="693652" cy="6871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FE25247B-19EA-69C3-C721-F79289DC3356}"/>
              </a:ext>
            </a:extLst>
          </p:cNvPr>
          <p:cNvCxnSpPr>
            <a:cxnSpLocks/>
          </p:cNvCxnSpPr>
          <p:nvPr/>
        </p:nvCxnSpPr>
        <p:spPr>
          <a:xfrm>
            <a:off x="11199651" y="502898"/>
            <a:ext cx="992349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20A68287-99EB-D362-0647-D1056C4FB414}"/>
              </a:ext>
            </a:extLst>
          </p:cNvPr>
          <p:cNvSpPr txBox="1"/>
          <p:nvPr/>
        </p:nvSpPr>
        <p:spPr>
          <a:xfrm>
            <a:off x="6524625" y="191851"/>
            <a:ext cx="4752895" cy="5847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kumimoji="0" lang="uk-UA" sz="3200" b="0" i="0" u="none" strike="noStrike" kern="1200" cap="none" spc="0" normalizeH="0" baseline="0" noProof="0" dirty="0"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Актуальні можливості</a:t>
            </a:r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B86BBA8D-9039-8BF7-DF71-5C03943F7D4B}"/>
              </a:ext>
            </a:extLst>
          </p:cNvPr>
          <p:cNvCxnSpPr>
            <a:cxnSpLocks/>
            <a:endCxn id="56" idx="1"/>
          </p:cNvCxnSpPr>
          <p:nvPr/>
        </p:nvCxnSpPr>
        <p:spPr>
          <a:xfrm flipV="1">
            <a:off x="2404787" y="484239"/>
            <a:ext cx="4119838" cy="687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9480A4CD-3A3E-E569-335C-2B5C80CCB569}"/>
              </a:ext>
            </a:extLst>
          </p:cNvPr>
          <p:cNvCxnSpPr>
            <a:cxnSpLocks/>
          </p:cNvCxnSpPr>
          <p:nvPr/>
        </p:nvCxnSpPr>
        <p:spPr>
          <a:xfrm flipV="1">
            <a:off x="1135305" y="477367"/>
            <a:ext cx="747451" cy="6871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75078D40-EC35-82C6-D012-CB627EB675B7}"/>
              </a:ext>
            </a:extLst>
          </p:cNvPr>
          <p:cNvSpPr txBox="1"/>
          <p:nvPr/>
        </p:nvSpPr>
        <p:spPr>
          <a:xfrm>
            <a:off x="875524" y="1087674"/>
            <a:ext cx="10431619" cy="40011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ГРАНТИ НА МОЛОДІЖНІ ІНІЦІАТИВИ У СФЕРІ ДЕМОКРАТІЇ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D408860-64CE-10C4-BE25-3691D273D659}"/>
              </a:ext>
            </a:extLst>
          </p:cNvPr>
          <p:cNvSpPr txBox="1"/>
          <p:nvPr/>
        </p:nvSpPr>
        <p:spPr>
          <a:xfrm>
            <a:off x="875524" y="1868958"/>
            <a:ext cx="3080656" cy="3108543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кого: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lvl="0">
              <a:defRPr/>
            </a:pP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молодіжні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громадські організації та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інші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неприбуткові організації,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що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реалізують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молодіжні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проєкти</a:t>
            </a:r>
            <a:endParaRPr lang="ru-RU" sz="1600" b="1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lvl="0"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Напрям: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молодіжна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політика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демократія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права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людини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громадянська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участь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C2B3924E-70F0-07F5-3B64-1E5342E464E0}"/>
              </a:ext>
            </a:extLst>
          </p:cNvPr>
          <p:cNvSpPr txBox="1"/>
          <p:nvPr/>
        </p:nvSpPr>
        <p:spPr>
          <a:xfrm>
            <a:off x="3948403" y="1870570"/>
            <a:ext cx="3088436" cy="320087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Фінансування: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до 8 000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євро</a:t>
            </a:r>
            <a:endParaRPr lang="ru-RU" sz="1600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lvl="0"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Дедлайн:</a:t>
            </a:r>
            <a:endParaRPr lang="uk-UA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lvl="0"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9A2626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31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9A2626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серпня 2026 року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lvl="0"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lvl="0"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lvl="0"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Організатор: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lang="fr-FR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European Youth Foundation (</a:t>
            </a:r>
            <a:r>
              <a:rPr lang="uk-UA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Європейський молодіжний фонд) Ради Європи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71A1B965-7DBE-3F1A-FA09-71AC5DCC96C4}"/>
              </a:ext>
            </a:extLst>
          </p:cNvPr>
          <p:cNvSpPr txBox="1"/>
          <p:nvPr/>
        </p:nvSpPr>
        <p:spPr>
          <a:xfrm>
            <a:off x="7035282" y="1868958"/>
            <a:ext cx="4356617" cy="230832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Конкурс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підтримує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молодіжні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освітні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та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просвітницькі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ініціативи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спрямовані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на розвиток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демократії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прав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людини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критичного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мислення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громадянських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компетентностей та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активної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участі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молоді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у демократичному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житті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зокрема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через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тренінги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воркшопи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інформаційні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кампанії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та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інші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освітні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заходи</a:t>
            </a:r>
            <a:endParaRPr lang="uk-UA" sz="1600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BFC582E5-AA39-55C0-3C84-E91AABAAA1DA}"/>
              </a:ext>
            </a:extLst>
          </p:cNvPr>
          <p:cNvSpPr txBox="1"/>
          <p:nvPr/>
        </p:nvSpPr>
        <p:spPr>
          <a:xfrm>
            <a:off x="5473575" y="5881130"/>
            <a:ext cx="1561707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Детальніше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F49B58A0-9239-616F-3810-3C7E18673A93}"/>
              </a:ext>
            </a:extLst>
          </p:cNvPr>
          <p:cNvCxnSpPr>
            <a:cxnSpLocks/>
          </p:cNvCxnSpPr>
          <p:nvPr/>
        </p:nvCxnSpPr>
        <p:spPr>
          <a:xfrm flipV="1">
            <a:off x="5483098" y="5791676"/>
            <a:ext cx="0" cy="539964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3147ADD7-B862-A290-2A43-B43B7FBC7472}"/>
              </a:ext>
            </a:extLst>
          </p:cNvPr>
          <p:cNvSpPr txBox="1"/>
          <p:nvPr/>
        </p:nvSpPr>
        <p:spPr>
          <a:xfrm>
            <a:off x="478576" y="260276"/>
            <a:ext cx="871804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7</a:t>
            </a:r>
            <a:endParaRPr lang="uk-UA" sz="2400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AF35686B-3283-A518-99F7-6299965CFF08}"/>
              </a:ext>
            </a:extLst>
          </p:cNvPr>
          <p:cNvSpPr txBox="1"/>
          <p:nvPr/>
        </p:nvSpPr>
        <p:spPr>
          <a:xfrm>
            <a:off x="7030137" y="5877855"/>
            <a:ext cx="2877718" cy="40011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1000" dirty="0">
                <a:solidFill>
                  <a:schemeClr val="accent6">
                    <a:lumMod val="50000"/>
                  </a:schemeClr>
                </a:solidFill>
                <a:effectLst>
                  <a:outerShdw dist="50800" sx="1000" sy="1000" algn="ctr" rotWithShape="0">
                    <a:schemeClr val="accent6">
                      <a:lumMod val="50000"/>
                    </a:schemeClr>
                  </a:outerShdw>
                </a:effectLst>
                <a:latin typeface="Bookman Old Style" panose="02050604050505020204" pitchFamily="18" charset="0"/>
                <a:hlinkClick r:id="rId4"/>
              </a:rPr>
              <a:t>https://gurt.org.ua/news/grants/111986/</a:t>
            </a:r>
            <a:r>
              <a:rPr lang="uk-UA" sz="1000" dirty="0">
                <a:solidFill>
                  <a:schemeClr val="accent6">
                    <a:lumMod val="50000"/>
                  </a:schemeClr>
                </a:solidFill>
                <a:effectLst>
                  <a:outerShdw dist="50800" sx="1000" sy="1000" algn="ctr" rotWithShape="0">
                    <a:schemeClr val="accent6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endParaRPr lang="en-US" sz="1000" dirty="0">
              <a:solidFill>
                <a:schemeClr val="accent6">
                  <a:lumMod val="50000"/>
                </a:schemeClr>
              </a:solidFill>
              <a:effectLst>
                <a:outerShdw dist="50800" sx="1000" sy="1000" algn="ctr" rotWithShape="0">
                  <a:schemeClr val="accent6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B200075-B99C-A8DC-24A5-C3AFACC6A501}"/>
              </a:ext>
            </a:extLst>
          </p:cNvPr>
          <p:cNvSpPr/>
          <p:nvPr/>
        </p:nvSpPr>
        <p:spPr>
          <a:xfrm>
            <a:off x="9913968" y="5048453"/>
            <a:ext cx="1402700" cy="1276386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E545F1F4-C952-4A80-9E32-9AE57862312C}"/>
              </a:ext>
            </a:extLst>
          </p:cNvPr>
          <p:cNvSpPr/>
          <p:nvPr/>
        </p:nvSpPr>
        <p:spPr>
          <a:xfrm>
            <a:off x="693652" y="252403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8119F7-AEA6-7640-14F3-4FC1C2813D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34575" y="5067299"/>
            <a:ext cx="1371600" cy="123825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5ECD3C-64BD-C963-B9A1-ACC8619E4F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3081" y="38951"/>
            <a:ext cx="981541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132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BFC1E8-612F-4633-5168-A3C599F37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C49D606-5FCF-5C21-C7C0-C962F55149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904446" y="5048454"/>
            <a:ext cx="1421744" cy="1257194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C1665E05-9D71-56F2-C0C0-D9E7349C8B48}"/>
              </a:ext>
            </a:extLst>
          </p:cNvPr>
          <p:cNvCxnSpPr>
            <a:cxnSpLocks/>
          </p:cNvCxnSpPr>
          <p:nvPr/>
        </p:nvCxnSpPr>
        <p:spPr>
          <a:xfrm>
            <a:off x="5483098" y="5791676"/>
            <a:ext cx="4421348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097B96ED-3127-A75F-513C-AF17A67A0DC5}"/>
              </a:ext>
            </a:extLst>
          </p:cNvPr>
          <p:cNvCxnSpPr>
            <a:cxnSpLocks/>
          </p:cNvCxnSpPr>
          <p:nvPr/>
        </p:nvCxnSpPr>
        <p:spPr>
          <a:xfrm flipV="1">
            <a:off x="3946848" y="1953654"/>
            <a:ext cx="8556" cy="4371185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C1756489-3008-0FFB-2138-ABEA2BC76467}"/>
              </a:ext>
            </a:extLst>
          </p:cNvPr>
          <p:cNvCxnSpPr>
            <a:cxnSpLocks/>
          </p:cNvCxnSpPr>
          <p:nvPr/>
        </p:nvCxnSpPr>
        <p:spPr>
          <a:xfrm flipV="1">
            <a:off x="7035282" y="1953654"/>
            <a:ext cx="0" cy="4381328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77E4B3C4-53F3-DD97-95DB-892DDC2CBA77}"/>
              </a:ext>
            </a:extLst>
          </p:cNvPr>
          <p:cNvCxnSpPr>
            <a:cxnSpLocks/>
          </p:cNvCxnSpPr>
          <p:nvPr/>
        </p:nvCxnSpPr>
        <p:spPr>
          <a:xfrm>
            <a:off x="5492621" y="6317273"/>
            <a:ext cx="4411825" cy="7566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85F335A7-3923-E920-439D-82E823119392}"/>
              </a:ext>
            </a:extLst>
          </p:cNvPr>
          <p:cNvCxnSpPr>
            <a:cxnSpLocks/>
          </p:cNvCxnSpPr>
          <p:nvPr/>
        </p:nvCxnSpPr>
        <p:spPr>
          <a:xfrm>
            <a:off x="0" y="484238"/>
            <a:ext cx="693652" cy="6871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387D1E48-9CA4-B914-59E2-558EC790253E}"/>
              </a:ext>
            </a:extLst>
          </p:cNvPr>
          <p:cNvCxnSpPr>
            <a:cxnSpLocks/>
          </p:cNvCxnSpPr>
          <p:nvPr/>
        </p:nvCxnSpPr>
        <p:spPr>
          <a:xfrm>
            <a:off x="11199651" y="502898"/>
            <a:ext cx="992349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83497D72-C2FE-FE1A-6D6D-620318190352}"/>
              </a:ext>
            </a:extLst>
          </p:cNvPr>
          <p:cNvSpPr txBox="1"/>
          <p:nvPr/>
        </p:nvSpPr>
        <p:spPr>
          <a:xfrm>
            <a:off x="6524625" y="191851"/>
            <a:ext cx="4752895" cy="5847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kumimoji="0" lang="uk-UA" sz="3200" b="0" i="0" u="none" strike="noStrike" kern="1200" cap="none" spc="0" normalizeH="0" baseline="0" noProof="0" dirty="0"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Актуальні можливості</a:t>
            </a:r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270F506E-0C0F-3A84-0C76-348907272414}"/>
              </a:ext>
            </a:extLst>
          </p:cNvPr>
          <p:cNvCxnSpPr>
            <a:cxnSpLocks/>
            <a:endCxn id="56" idx="1"/>
          </p:cNvCxnSpPr>
          <p:nvPr/>
        </p:nvCxnSpPr>
        <p:spPr>
          <a:xfrm flipV="1">
            <a:off x="2404787" y="484239"/>
            <a:ext cx="4119838" cy="687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1E2275B9-36FE-601B-9AB5-BA6AFEB7C78B}"/>
              </a:ext>
            </a:extLst>
          </p:cNvPr>
          <p:cNvCxnSpPr>
            <a:cxnSpLocks/>
          </p:cNvCxnSpPr>
          <p:nvPr/>
        </p:nvCxnSpPr>
        <p:spPr>
          <a:xfrm flipV="1">
            <a:off x="1135305" y="477367"/>
            <a:ext cx="747451" cy="6871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F78F1BE0-C8EC-9DD4-0FE5-926F3C86B083}"/>
              </a:ext>
            </a:extLst>
          </p:cNvPr>
          <p:cNvSpPr txBox="1"/>
          <p:nvPr/>
        </p:nvSpPr>
        <p:spPr>
          <a:xfrm>
            <a:off x="875524" y="1087674"/>
            <a:ext cx="10431619" cy="40011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ПЛАТФОРМИ СПІВПРАЦІ ГРОМАДЯНСЬКОГО СУСПІЛЬСТВА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11A9EC78-DF01-6A7B-00C5-4686A3D86592}"/>
              </a:ext>
            </a:extLst>
          </p:cNvPr>
          <p:cNvSpPr txBox="1"/>
          <p:nvPr/>
        </p:nvSpPr>
        <p:spPr>
          <a:xfrm>
            <a:off x="875524" y="1868958"/>
            <a:ext cx="3080656" cy="335476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кого: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громадські та благодійні організації,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асоціації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органів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місцевого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самоврядування</a:t>
            </a:r>
            <a:endParaRPr lang="ru-RU" sz="1600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Напрям: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озвиток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міжсекторальної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співпраці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відновлення громад,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адвокація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посилення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спроможності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ОГС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BDCEAFD-EB8F-3C85-ED67-305B0E647062}"/>
              </a:ext>
            </a:extLst>
          </p:cNvPr>
          <p:cNvSpPr txBox="1"/>
          <p:nvPr/>
        </p:nvSpPr>
        <p:spPr>
          <a:xfrm>
            <a:off x="3948403" y="1870570"/>
            <a:ext cx="3088436" cy="270843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Фінансування: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о 1 000 000 грн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lvl="0"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Дедлайн:</a:t>
            </a:r>
            <a:endParaRPr lang="uk-UA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9A2626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1 вересня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9A2626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2026 року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>
              <a:solidFill>
                <a:srgbClr val="9A2626"/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Організатор: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ІСАР Єднання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B45792C2-4404-D070-332A-7DC49DEB1C0A}"/>
              </a:ext>
            </a:extLst>
          </p:cNvPr>
          <p:cNvSpPr txBox="1"/>
          <p:nvPr/>
        </p:nvSpPr>
        <p:spPr>
          <a:xfrm>
            <a:off x="7035282" y="1868958"/>
            <a:ext cx="4356617" cy="3046988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Конкурс підтримує створення та розвиток платформ співпраці, які об’єднують громадські організації, органи влади, бізнес та інших зацікавлених сторін для спільного вирішення актуальних викликів громад. Обов’язковою складовою є проведення відкритого публічного заходу (форуму, конференції тощо) та напрацювання практичних результатів у вигляді </a:t>
            </a:r>
            <a:r>
              <a:rPr kumimoji="0" lang="uk-UA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партнерств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рекомендацій, спільних рішень або моделей взаємодії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18FC5565-B9C6-E418-0EC4-DA62175F8486}"/>
              </a:ext>
            </a:extLst>
          </p:cNvPr>
          <p:cNvSpPr txBox="1"/>
          <p:nvPr/>
        </p:nvSpPr>
        <p:spPr>
          <a:xfrm>
            <a:off x="5473575" y="5881130"/>
            <a:ext cx="1561707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Детальніше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DA27BE0F-C422-EEB3-6EF6-653E1F19CE0D}"/>
              </a:ext>
            </a:extLst>
          </p:cNvPr>
          <p:cNvCxnSpPr>
            <a:cxnSpLocks/>
          </p:cNvCxnSpPr>
          <p:nvPr/>
        </p:nvCxnSpPr>
        <p:spPr>
          <a:xfrm flipV="1">
            <a:off x="5483098" y="5791676"/>
            <a:ext cx="0" cy="539964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CDFCC6FC-D364-3299-6E13-3B5F2A2CFFDF}"/>
              </a:ext>
            </a:extLst>
          </p:cNvPr>
          <p:cNvSpPr txBox="1"/>
          <p:nvPr/>
        </p:nvSpPr>
        <p:spPr>
          <a:xfrm>
            <a:off x="478576" y="260276"/>
            <a:ext cx="871804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8</a:t>
            </a:r>
            <a:endParaRPr lang="uk-UA" sz="2400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02041050-6514-2058-FA3C-9CFA1DC503BD}"/>
              </a:ext>
            </a:extLst>
          </p:cNvPr>
          <p:cNvSpPr txBox="1"/>
          <p:nvPr/>
        </p:nvSpPr>
        <p:spPr>
          <a:xfrm>
            <a:off x="7030137" y="5877854"/>
            <a:ext cx="2877718" cy="40011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  <a:hlinkClick r:id="rId6"/>
              </a:rPr>
              <a:t>https://gurt.org.ua/news/grants/111775/</a:t>
            </a:r>
            <a:r>
              <a:rPr kumimoji="0" lang="uk-UA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 </a:t>
            </a:r>
            <a:endParaRPr kumimoji="0" lang="uk-UA" sz="1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71D21DE2-1183-67F1-2DB0-58A6CF72B218}"/>
              </a:ext>
            </a:extLst>
          </p:cNvPr>
          <p:cNvSpPr/>
          <p:nvPr/>
        </p:nvSpPr>
        <p:spPr>
          <a:xfrm>
            <a:off x="9913968" y="5048453"/>
            <a:ext cx="1402700" cy="1276386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FFD6410E-CE22-2CC6-4376-39779DA2E017}"/>
              </a:ext>
            </a:extLst>
          </p:cNvPr>
          <p:cNvSpPr/>
          <p:nvPr/>
        </p:nvSpPr>
        <p:spPr>
          <a:xfrm>
            <a:off x="693652" y="252403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9FD074D-7B58-560E-94A2-33F3C07A18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3081" y="38951"/>
            <a:ext cx="981541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744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875E82-DB60-A6B5-6CD6-493446C4B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F787AC-75A0-A0C8-3A01-F7C5F9DB1F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944100" y="5057775"/>
            <a:ext cx="1362075" cy="1266826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7F580935-D23C-9DF2-F97A-CC66C97D785F}"/>
              </a:ext>
            </a:extLst>
          </p:cNvPr>
          <p:cNvCxnSpPr>
            <a:cxnSpLocks/>
          </p:cNvCxnSpPr>
          <p:nvPr/>
        </p:nvCxnSpPr>
        <p:spPr>
          <a:xfrm>
            <a:off x="5483098" y="5791676"/>
            <a:ext cx="4421348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6D3B1ACE-7105-AB6D-2A46-2E5FAEA19671}"/>
              </a:ext>
            </a:extLst>
          </p:cNvPr>
          <p:cNvCxnSpPr>
            <a:cxnSpLocks/>
          </p:cNvCxnSpPr>
          <p:nvPr/>
        </p:nvCxnSpPr>
        <p:spPr>
          <a:xfrm flipV="1">
            <a:off x="3946848" y="1953654"/>
            <a:ext cx="8556" cy="4371185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713983F4-B180-6CD7-B1D2-E31E65259999}"/>
              </a:ext>
            </a:extLst>
          </p:cNvPr>
          <p:cNvCxnSpPr>
            <a:cxnSpLocks/>
          </p:cNvCxnSpPr>
          <p:nvPr/>
        </p:nvCxnSpPr>
        <p:spPr>
          <a:xfrm flipV="1">
            <a:off x="7035282" y="1953654"/>
            <a:ext cx="0" cy="4381328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A90D86E0-1E8F-61B1-E9E5-E6A3EA11312F}"/>
              </a:ext>
            </a:extLst>
          </p:cNvPr>
          <p:cNvCxnSpPr>
            <a:cxnSpLocks/>
          </p:cNvCxnSpPr>
          <p:nvPr/>
        </p:nvCxnSpPr>
        <p:spPr>
          <a:xfrm>
            <a:off x="5492621" y="6317273"/>
            <a:ext cx="4411825" cy="7566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42B5E5DF-2C67-8024-78FB-DE649562C3AF}"/>
              </a:ext>
            </a:extLst>
          </p:cNvPr>
          <p:cNvCxnSpPr>
            <a:cxnSpLocks/>
          </p:cNvCxnSpPr>
          <p:nvPr/>
        </p:nvCxnSpPr>
        <p:spPr>
          <a:xfrm>
            <a:off x="0" y="484238"/>
            <a:ext cx="693652" cy="6871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BD0BE0A0-09C7-C9D2-381C-3E17ECFBF4EE}"/>
              </a:ext>
            </a:extLst>
          </p:cNvPr>
          <p:cNvCxnSpPr>
            <a:cxnSpLocks/>
          </p:cNvCxnSpPr>
          <p:nvPr/>
        </p:nvCxnSpPr>
        <p:spPr>
          <a:xfrm>
            <a:off x="11199651" y="502898"/>
            <a:ext cx="992349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73525EB4-6039-9D4B-2A43-E78BD34345CE}"/>
              </a:ext>
            </a:extLst>
          </p:cNvPr>
          <p:cNvSpPr txBox="1"/>
          <p:nvPr/>
        </p:nvSpPr>
        <p:spPr>
          <a:xfrm>
            <a:off x="6515101" y="191851"/>
            <a:ext cx="4762420" cy="5847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kumimoji="0" lang="uk-UA" sz="3200" b="0" i="0" u="none" strike="noStrike" kern="1200" cap="none" spc="0" normalizeH="0" baseline="0" noProof="0" dirty="0"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Актуальні можливості</a:t>
            </a:r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1FD9A120-6BD9-D287-D206-0D930669D655}"/>
              </a:ext>
            </a:extLst>
          </p:cNvPr>
          <p:cNvCxnSpPr>
            <a:cxnSpLocks/>
            <a:endCxn id="56" idx="1"/>
          </p:cNvCxnSpPr>
          <p:nvPr/>
        </p:nvCxnSpPr>
        <p:spPr>
          <a:xfrm flipV="1">
            <a:off x="2404787" y="484239"/>
            <a:ext cx="4110314" cy="687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F311FFF1-DB64-89B3-45C3-0F409628513E}"/>
              </a:ext>
            </a:extLst>
          </p:cNvPr>
          <p:cNvCxnSpPr>
            <a:cxnSpLocks/>
          </p:cNvCxnSpPr>
          <p:nvPr/>
        </p:nvCxnSpPr>
        <p:spPr>
          <a:xfrm flipV="1">
            <a:off x="1135305" y="477367"/>
            <a:ext cx="747451" cy="6871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ADAFBFA2-92DD-6358-480B-4EF57D9EA4A0}"/>
              </a:ext>
            </a:extLst>
          </p:cNvPr>
          <p:cNvSpPr txBox="1"/>
          <p:nvPr/>
        </p:nvSpPr>
        <p:spPr>
          <a:xfrm>
            <a:off x="875524" y="1087674"/>
            <a:ext cx="10431619" cy="40011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ВІДКРИЙТЕ МОБІЛЬНИЙ ДИТЯЧИЙ САДОК У СВОЇЙ ГРОМАДІ!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2C5E0B3-2244-07F0-0577-3B96D87D43CB}"/>
              </a:ext>
            </a:extLst>
          </p:cNvPr>
          <p:cNvSpPr txBox="1"/>
          <p:nvPr/>
        </p:nvSpPr>
        <p:spPr>
          <a:xfrm>
            <a:off x="875524" y="1868958"/>
            <a:ext cx="3080656" cy="360098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Для кого: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lvl="0">
              <a:defRPr/>
            </a:pP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територіальні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громади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Харківської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Дніпропетровської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Запорізької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Миколаївської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Одеської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,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Сумської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та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Чернігівської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областей</a:t>
            </a:r>
          </a:p>
          <a:p>
            <a:pPr lvl="0">
              <a:defRPr/>
            </a:pPr>
            <a:endParaRPr lang="ru-RU" sz="1600" b="1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lvl="0">
              <a:defRPr/>
            </a:pPr>
            <a:endParaRPr lang="ru-RU" sz="1600" b="1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Напрям: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розвиток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дошкільної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освіти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підтримка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дітей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розвиток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соціальних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послуг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у громадах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3F054280-84AF-0F54-9FB4-C0F4A64B7791}"/>
              </a:ext>
            </a:extLst>
          </p:cNvPr>
          <p:cNvSpPr txBox="1"/>
          <p:nvPr/>
        </p:nvSpPr>
        <p:spPr>
          <a:xfrm>
            <a:off x="3948403" y="1870570"/>
            <a:ext cx="3088436" cy="393954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Фінансування: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до 20 000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доларів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США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(у гривневому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еквіваленті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lvl="0"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Дедлайн:</a:t>
            </a:r>
            <a:endParaRPr lang="uk-UA" dirty="0">
              <a:solidFill>
                <a:srgbClr val="70AD47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srgbClr val="9A2626"/>
                </a:solidFill>
                <a:latin typeface="Bookman Old Style" panose="02050604050505020204" pitchFamily="18" charset="0"/>
              </a:rPr>
              <a:t>4 вересня 2026 року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>
              <a:solidFill>
                <a:srgbClr val="9A2626"/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>
              <a:solidFill>
                <a:srgbClr val="9A2626"/>
              </a:solidFill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Організатор: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Всеукраїнський фонд «Крок за кроком» за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фінансування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Шведського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агентства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міжнародного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розвитку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 (</a:t>
            </a:r>
            <a:r>
              <a:rPr lang="ru-RU" sz="1600" dirty="0" err="1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Sida</a:t>
            </a:r>
            <a:r>
              <a:rPr lang="ru-RU" sz="1600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)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EC607296-01BE-E4E0-01EF-95CCCF94DE0B}"/>
              </a:ext>
            </a:extLst>
          </p:cNvPr>
          <p:cNvSpPr txBox="1"/>
          <p:nvPr/>
        </p:nvSpPr>
        <p:spPr>
          <a:xfrm>
            <a:off x="7035282" y="1868958"/>
            <a:ext cx="4356617" cy="255454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Програма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допомагає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громадам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створити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послугу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мобільного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дитячого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садка через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навчання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менторську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підтримку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та конкурс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бізнес-планів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. За результатами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відбору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п'ять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громад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пройдуть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навчальну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програму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, 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дві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найкращі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отримають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фінансову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підтримку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для запуску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мобільного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дитячого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садка,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що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покращить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доступ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дітей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до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дошкільної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освіти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94C70379-32E4-053D-A188-89F6C916B622}"/>
              </a:ext>
            </a:extLst>
          </p:cNvPr>
          <p:cNvSpPr txBox="1"/>
          <p:nvPr/>
        </p:nvSpPr>
        <p:spPr>
          <a:xfrm>
            <a:off x="5473575" y="5881130"/>
            <a:ext cx="1561707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Детальніше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29468478-E121-DDCC-CB63-2042DCC207CB}"/>
              </a:ext>
            </a:extLst>
          </p:cNvPr>
          <p:cNvCxnSpPr>
            <a:cxnSpLocks/>
          </p:cNvCxnSpPr>
          <p:nvPr/>
        </p:nvCxnSpPr>
        <p:spPr>
          <a:xfrm flipV="1">
            <a:off x="5483098" y="5791676"/>
            <a:ext cx="0" cy="539964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:a16="http://schemas.microsoft.com/office/drawing/2014/main" id="{22EDDAFF-3BD9-1A51-B6B8-B33E083C3B78}"/>
              </a:ext>
            </a:extLst>
          </p:cNvPr>
          <p:cNvSpPr txBox="1"/>
          <p:nvPr/>
        </p:nvSpPr>
        <p:spPr>
          <a:xfrm>
            <a:off x="7024891" y="5883604"/>
            <a:ext cx="2877718" cy="40011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  <a:hlinkClick r:id="rId6"/>
              </a:rPr>
              <a:t>https://gurt.org.ua/news/grants/112195/</a:t>
            </a:r>
            <a:r>
              <a:rPr kumimoji="0" lang="uk-UA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38CDC61-5722-350F-2BCF-E77693597815}"/>
              </a:ext>
            </a:extLst>
          </p:cNvPr>
          <p:cNvSpPr/>
          <p:nvPr/>
        </p:nvSpPr>
        <p:spPr>
          <a:xfrm>
            <a:off x="9913968" y="5048453"/>
            <a:ext cx="1402700" cy="1276386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4DD56FCE-E1A7-D127-5B05-E3018D58EA15}"/>
              </a:ext>
            </a:extLst>
          </p:cNvPr>
          <p:cNvSpPr/>
          <p:nvPr/>
        </p:nvSpPr>
        <p:spPr>
          <a:xfrm>
            <a:off x="693652" y="252403"/>
            <a:ext cx="441653" cy="50099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uk-UA" dirty="0">
              <a:ln w="38100">
                <a:solidFill>
                  <a:srgbClr val="C00000"/>
                </a:solidFill>
              </a:ln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7830FF-28E4-8996-9DC9-8A6BC0AF7F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3081" y="38951"/>
            <a:ext cx="981541" cy="10120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25AE621-7575-9896-E6E4-3CF35ED3DA06}"/>
              </a:ext>
            </a:extLst>
          </p:cNvPr>
          <p:cNvSpPr txBox="1"/>
          <p:nvPr/>
        </p:nvSpPr>
        <p:spPr>
          <a:xfrm>
            <a:off x="478577" y="272065"/>
            <a:ext cx="871804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AD47">
                    <a:lumMod val="50000"/>
                  </a:srgbClr>
                </a:solidFill>
                <a:latin typeface="Bookman Old Style" panose="02050604050505020204" pitchFamily="18" charset="0"/>
              </a:rPr>
              <a:t>9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454313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1240</TotalTime>
  <Words>3144</Words>
  <Application>Microsoft Office PowerPoint</Application>
  <PresentationFormat>Широкоэкранный</PresentationFormat>
  <Paragraphs>486</Paragraphs>
  <Slides>27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Bookman Old Style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ALYONA</dc:creator>
  <cp:lastModifiedBy>USER</cp:lastModifiedBy>
  <cp:revision>280</cp:revision>
  <dcterms:created xsi:type="dcterms:W3CDTF">2026-05-20T18:30:20Z</dcterms:created>
  <dcterms:modified xsi:type="dcterms:W3CDTF">2026-08-20T09:52:35Z</dcterms:modified>
</cp:coreProperties>
</file>