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0" r:id="rId2"/>
    <p:sldId id="263" r:id="rId3"/>
    <p:sldId id="264" r:id="rId4"/>
    <p:sldId id="372" r:id="rId5"/>
    <p:sldId id="373" r:id="rId6"/>
    <p:sldId id="374" r:id="rId7"/>
    <p:sldId id="366" r:id="rId8"/>
    <p:sldId id="379" r:id="rId9"/>
    <p:sldId id="375" r:id="rId10"/>
    <p:sldId id="376" r:id="rId11"/>
    <p:sldId id="371" r:id="rId12"/>
    <p:sldId id="378" r:id="rId13"/>
    <p:sldId id="377" r:id="rId14"/>
    <p:sldId id="355" r:id="rId15"/>
    <p:sldId id="367" r:id="rId16"/>
    <p:sldId id="364" r:id="rId17"/>
    <p:sldId id="354" r:id="rId18"/>
    <p:sldId id="338" r:id="rId19"/>
    <p:sldId id="316" r:id="rId20"/>
    <p:sldId id="281" r:id="rId21"/>
    <p:sldId id="282" r:id="rId22"/>
    <p:sldId id="350" r:id="rId23"/>
    <p:sldId id="280" r:id="rId24"/>
    <p:sldId id="279" r:id="rId25"/>
    <p:sldId id="273" r:id="rId26"/>
    <p:sldId id="271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2626"/>
    <a:srgbClr val="97A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68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1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387CD-79E8-4318-8233-9E3AD6B2ABD4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AA35F5-4940-4FB8-BDFF-53E7CD4F2E9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843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87812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47057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481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A27A5-54DA-D02C-CAE4-A84694FB1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62DA302-3901-20A9-91B1-56608DC9D0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C2D5506-141D-9BDE-7371-5118D9084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EC7B5B-FAE5-900E-7779-E1211B9D9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1421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07C4F-D782-E3A6-7F6F-D512EDC7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6096B7D-B9F5-F0B9-78FC-7C4BD8792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BEE2323-9109-BAA7-69D7-E1455AA19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5D7FE6-CB51-4C16-C8C9-2E16408211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5087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6ADBC-A19B-3897-B15A-B78FF9C1E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01519DF-3212-6720-B053-E790C7764F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E9EAA57-236C-0D78-3E9C-54F2E9EAC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7272FC6-2906-D479-45AE-278BBB9D4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3356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5DC7C-1E5A-0C91-69FA-1E87C1831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7A620AE-5E97-1139-7FEF-EC31BF5A8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8852B51-EA1E-8C08-C446-730D0D694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43B3A88-E066-A795-AF5B-00F396961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0985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185D-873A-B838-7813-AA4A200D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22F10A7-6EB4-2BEB-4B20-F1E7EBBADD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B9E2E0-8A43-2028-223F-95D0911D5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2FE2A5-D0D2-5056-2E14-259CB4F65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2958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CD4DB-E30F-AE3A-FA63-B7BE35721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0F78E07-9EDB-29F7-4C94-1D89A5102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46BC538-D634-B927-E029-EEAF4564DC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035C26-B8B9-5D8B-854D-2F4D5F7CE8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33695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5556E-F2F2-0BAC-FDD6-73E869A8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F667B88-5D54-5357-B084-672F50E62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40EC7A-F142-056E-8AE6-A02B3E095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A19280-C094-B88E-8919-86EDAD2B2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95290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19FF0-EE64-9425-3958-6FFDD5325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2A1A9EA-D523-25EC-45DA-D7EF37A83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C42C2DC-FEBE-D16A-5C78-82C6B85F4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77F726-9383-D0EA-9BB4-BB2D8C9D5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6925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09225-3A49-97FB-DFAB-798781048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805E313-7CEB-3177-1A9B-9A747CCBAC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2D53D7A-9F55-765D-4640-DECBD4DDF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571459-1BBA-262D-4939-6EAE163F0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7928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EF49D-13CE-AE33-39C1-698C6F6AA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CED21C9-A22C-6009-7DF3-A19DC489EE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F63DC29-19CF-37FE-9A9A-2574134AE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AEC811-16F7-EF35-2814-A6D317A776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75671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D76A1-5AFA-CD5D-3DE7-E5F8629C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0D41245-04D9-31DB-07EF-18A6E5C1A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6D8AB36-AE0A-6B21-400B-FE1825516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CEAD50-55FD-DCE0-0EEE-70CED62F3E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01907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17C73-F24E-E679-42B1-A01B6A19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59AD263-32E9-5B7C-4F1C-2075A2508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15115B3-40C5-D6A2-B73A-EC199ADC6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D4E9A9-3261-AF6A-7C65-478082BAE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8612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0DEA8-EFD4-948A-9A9B-AA36A15C4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166B807-6EF2-5085-B76A-93BF18BD6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D2F0686-8F49-D710-3A1B-8BC923CD2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7D5F2A-ECFE-A69D-FBB8-03C6849BAE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1101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FA108-7AD2-5FAA-0B6B-E5A141502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29F400-9F46-28F8-50B2-B573A79FF3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060BFC3-3C94-B91C-30AA-960EE60D8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361ABC-37D7-4B9D-BA50-49AEE6702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636969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58678-700E-1394-EFD5-1E4DE406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B5B0304-035A-27F7-17F7-C37DCF4B6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EB1A696-09B1-27DE-7CB1-DBDADDBA5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FA29441-D9C3-4611-D096-A616D64730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68606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95B39-40AA-961C-135F-85DA0EDF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F1534E9-552D-2C80-4513-B84BBA19B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7FB89B-862E-95B7-3F20-FB6D723FC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C196231-EA01-3D7F-F037-7DDFAEF32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0533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7FAD3-C08A-C6B6-38DD-35BF39E14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1BBC3B6-E0B0-0E49-A45E-E27925DA55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BBC0571-1798-E753-2BB4-7250F3490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A86BDD-0D9D-85C6-5017-E4FBD3DA7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3397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3602-907B-596F-CFF5-5A2149E86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611255-7B72-3536-8356-7FB765F61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E450603-54CD-551E-1C0B-5E9EA0D71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9B2FD7-B147-F1A6-7E40-B7F3AC2672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6987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E7A30-2AD9-C47E-0F99-287BE2D25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BA0A9AD-7599-A12F-5AA5-2C9BAD3D7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DF9909E-4A31-38D2-45F4-A416DBED6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37823E5-721E-E457-FBE4-C6482E086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093830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9B00-733B-9A12-E14C-BF2CE4201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543DF0-6F5A-51B5-BFE1-5718573867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87295D9-1893-0E74-E133-028788346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1DD2C3-D5C9-4466-E431-07C5E24B9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4499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51EAB-99E9-D990-499B-56E84C70C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FFD5948-FBAF-1476-903A-4EDDBFE41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43C6029-CCBC-D958-DBAC-27A53B8BC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00ED92-C51D-83F9-7102-50893D0F2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81371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2199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AA35F5-4940-4FB8-BDFF-53E7CD4F2E9F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839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085C81-029E-495F-A9DC-8DCDAE274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4622EF-35B5-447E-916D-CD1DC501F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9656A7-C124-4C37-A24C-2CC97C0B0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0DE90D-74A9-4B0F-8674-A630FCB1A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5BF157-2E62-4453-BB9A-8DFE110CE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528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95EEF3-9863-40C5-A1DB-73268FB84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EE2006-0AF7-41A6-8B1A-DC22B2417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E8A904-3E94-425D-8523-67D4B777C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E936EA-DFB4-43C7-AE8A-D51F1508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FB8EB9-0C25-4B42-A269-FDE7E5F6D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8943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5FABA8-8172-49A5-9134-6FD1C20C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BA06B-ABEF-43BD-A369-9E110E673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DF7DC9-1B51-4243-9138-73530D972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75569B-F9DA-41CD-AB0A-54C29A6D1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CE85F6-AFD5-447F-8E6B-42F6ED923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80011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3C731-D631-4ABB-AF54-61C46B897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F18B4C-2CE1-4321-9675-F18321E0B5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90B5E5-C69C-4772-B38C-B706F786A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3918EE-1C78-4428-8E2F-A1BB64EE0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EB7C0E-0A6E-4DE5-89A9-BAB4E3A8B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E1DC10-16E5-4157-9451-96C8B9970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3593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122B2-79C8-439C-9BB5-E7F5CEEC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083647-A82C-4D76-869E-17BF2A13A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7B4191A-555F-44AD-867D-35F67A7C2B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DFFC36B-1420-430E-81D5-DD5B49FAD7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87D059E-A5A1-4917-B38C-59E2F7541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281CA25-F0DA-48F1-839D-F7C0F4E2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42A5E8-94F6-4E8E-A2A7-9EAFAC53F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3ADD4FD-83E2-48E6-AEA6-2C4ED3E6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2416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6C97EC-ECED-40AE-944E-A57E7B04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0F2F82-0DB1-404E-BCE5-78D66E6EF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C5EB0CD-16B6-467C-9DDF-90DAD6AFA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8E529A-FF12-4180-B4A6-671480147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172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4D7E47-ADE7-4FB3-B5A8-79C373BE9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4F87F9-9006-48DF-995C-30872DCF7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4A28F9-27DA-4CFE-8CCE-9537D996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990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A10C1E-8BD3-4ECE-9750-10CE762AC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C7DDE7-8CF8-444E-92AB-B476808CF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8588AFC-892E-4FDC-AD98-8839BE55F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DAAD0C-7277-4046-8905-CCC0BC33F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D928A3-F995-46C4-A79C-7296ACDA9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9AAD7C-AD1A-4AC5-B670-31F93719B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241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1854A-D990-4A13-B1A8-497561FD6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E4A3F37-E333-45FC-9936-ABB430AF0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5C3DA6-7A4D-468A-A94E-5A1D31937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5D1A83-94F0-4587-9D42-E25FDD996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9906EB-B54F-4A37-9981-580678C0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115CE8-FC24-4AB9-A377-312FCB4A3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182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ACD89-CEB0-4E69-B535-4E911A35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26E8BA-FAE0-494A-9557-08322F9ED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FA0DF0-8111-49D3-B33D-829E97A33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11FA2C-B9EE-49C7-A29D-FD53DF2FA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1BEA41-C3FA-4EBA-A417-265C8246D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4987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0A9D379-52B1-4AFC-ABD4-D292D76C3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5EDB9FB-D210-49A8-A0FF-58F3F574A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FFA635-89D8-469A-938B-FCD0CDEC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6F64EA-4ED7-4D90-B0E9-E9EDF3F8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CBA741-56B1-4E9F-80B6-3F5AC91F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78861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CDD3F5-F30A-4EF0-A2BF-D1684EAF1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2051B6-98DD-41BC-809C-AA8526E6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D1896-F06A-4F34-AC04-814635224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AE83C-0B07-4568-8F09-B3FF3037AF72}" type="datetimeFigureOut">
              <a:rPr lang="uk-UA" smtClean="0"/>
              <a:t>09.10.2026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C7BF13-E325-4E86-B852-04BAF395A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495841-0DE7-4F28-BE53-F9690F775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775B8-1204-42AC-A383-7B28963B787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678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615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591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559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ant.market/opp/agricultural-reclamation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117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629/" TargetMode="Externa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581/" TargetMode="Externa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681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626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hyperlink" Target="https://gurt.org.ua/news/grants/112705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grants.com.ua/programs/granti-vid-fondu-internet-svobodi" TargetMode="Externa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450/" TargetMode="Externa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240/" TargetMode="Externa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277/" TargetMode="Externa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.gurt.org.ua/news/grants/111871/" TargetMode="Externa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investoffice.lviv.ua/grant-na-vidkryttya-dytyachogo-sadochku/" TargetMode="Externa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rant.market/opp/state-agrarian" TargetMode="Externa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iia.gov.ua/services/grant-na-vlasnu-spravu" TargetMode="Externa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152/" TargetMode="Externa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online.defense.com.ua/grant" TargetMode="Externa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pply.democracyendowment.eu/" TargetMode="External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urt.org.ua/news/grants/112007/" TargetMode="Externa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hyperlink" Target="https://www.instagram.com/kharkiv.regional.council?igsh=MnIzYWczaHlkNHVl" TargetMode="External"/><Relationship Id="rId3" Type="http://schemas.openxmlformats.org/officeDocument/2006/relationships/image" Target="../media/image3.jpg"/><Relationship Id="rId7" Type="http://schemas.openxmlformats.org/officeDocument/2006/relationships/image" Target="../media/image55.png"/><Relationship Id="rId12" Type="http://schemas.openxmlformats.org/officeDocument/2006/relationships/hyperlink" Target="https://t.me/oblrada_kh" TargetMode="External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hyperlink" Target="https://www.facebook.com/KharkovRegionalCouncil/?locale=uk_UA" TargetMode="External"/><Relationship Id="rId5" Type="http://schemas.openxmlformats.org/officeDocument/2006/relationships/image" Target="../media/image53.png"/><Relationship Id="rId15" Type="http://schemas.openxmlformats.org/officeDocument/2006/relationships/image" Target="../media/image59.png"/><Relationship Id="rId10" Type="http://schemas.openxmlformats.org/officeDocument/2006/relationships/hyperlink" Target="https://oblrada-kharkiv.gov.ua/" TargetMode="External"/><Relationship Id="rId4" Type="http://schemas.openxmlformats.org/officeDocument/2006/relationships/image" Target="../media/image52.png"/><Relationship Id="rId9" Type="http://schemas.openxmlformats.org/officeDocument/2006/relationships/image" Target="../media/image57.svg"/><Relationship Id="rId1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28"/>
                    </a14:imgEffect>
                    <a14:imgEffect>
                      <a14:saturation sat="72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</a:extLst>
          </a:blip>
          <a:srcRect/>
          <a:stretch>
            <a:fillRect l="23000" t="-38000" r="-16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Рисунок 118">
            <a:extLst>
              <a:ext uri="{FF2B5EF4-FFF2-40B4-BE49-F238E27FC236}">
                <a16:creationId xmlns:a16="http://schemas.microsoft.com/office/drawing/2014/main" id="{D91D22E1-0203-4CCE-BBB9-5939C0A164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62" y="381881"/>
            <a:ext cx="745777" cy="904255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49987" dist="250190" dir="8460000" algn="ctr">
              <a:srgbClr val="000000">
                <a:alpha val="60000"/>
              </a:srgbClr>
            </a:outerShdw>
            <a:reflection endPos="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50404ED3-B9F5-4F7A-8E98-9BC55DFF81F2}"/>
              </a:ext>
            </a:extLst>
          </p:cNvPr>
          <p:cNvSpPr txBox="1"/>
          <p:nvPr/>
        </p:nvSpPr>
        <p:spPr>
          <a:xfrm>
            <a:off x="886151" y="2083729"/>
            <a:ext cx="5209849" cy="2246769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Дайджест</a:t>
            </a:r>
            <a:r>
              <a:rPr kumimoji="0" lang="uk-UA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b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актуальних грантів </a:t>
            </a:r>
            <a:b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</a:br>
            <a:r>
              <a:rPr kumimoji="0" lang="uk-UA" sz="4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та конкурсів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46B3292-6B27-40FE-89DD-17BC6A8F9113}"/>
              </a:ext>
            </a:extLst>
          </p:cNvPr>
          <p:cNvSpPr txBox="1"/>
          <p:nvPr/>
        </p:nvSpPr>
        <p:spPr>
          <a:xfrm>
            <a:off x="513262" y="6137565"/>
            <a:ext cx="1829888" cy="3385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Жовтень 2026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182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5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54EC155-9513-4409-9BA6-313059DCCFCA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5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EB59DBC-E5FD-4829-9975-BB4DA87CCF59}"/>
              </a:ext>
            </a:extLst>
          </p:cNvPr>
          <p:cNvSpPr txBox="1"/>
          <p:nvPr/>
        </p:nvSpPr>
        <p:spPr>
          <a:xfrm>
            <a:off x="656250" y="252904"/>
            <a:ext cx="441653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</a:t>
            </a:r>
            <a:endParaRPr lang="uk-UA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757730-1765-4E5C-9CD6-77CEE2C5CCC0}"/>
              </a:ext>
            </a:extLst>
          </p:cNvPr>
          <p:cNvSpPr txBox="1"/>
          <p:nvPr/>
        </p:nvSpPr>
        <p:spPr>
          <a:xfrm>
            <a:off x="1859727" y="-27014"/>
            <a:ext cx="2870402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6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Зміст</a:t>
            </a:r>
            <a:endParaRPr lang="uk-UA" sz="6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B04B4C-DB30-4F63-A2E4-ECEF9C7105EF}"/>
              </a:ext>
            </a:extLst>
          </p:cNvPr>
          <p:cNvSpPr txBox="1"/>
          <p:nvPr/>
        </p:nvSpPr>
        <p:spPr>
          <a:xfrm>
            <a:off x="1859729" y="2800001"/>
            <a:ext cx="8947834" cy="892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Нові можливості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стр.11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F98C87-3D26-4FFA-8ADA-F08FA13FE30C}"/>
              </a:ext>
            </a:extLst>
          </p:cNvPr>
          <p:cNvSpPr txBox="1"/>
          <p:nvPr/>
        </p:nvSpPr>
        <p:spPr>
          <a:xfrm>
            <a:off x="1859728" y="1418480"/>
            <a:ext cx="8947835" cy="892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стр.4</a:t>
            </a:r>
            <a:endParaRPr lang="uk-UA" sz="2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B9677F3-43BF-468F-9805-267B0B51973F}"/>
              </a:ext>
            </a:extLst>
          </p:cNvPr>
          <p:cNvSpPr txBox="1"/>
          <p:nvPr/>
        </p:nvSpPr>
        <p:spPr>
          <a:xfrm>
            <a:off x="1859727" y="4180519"/>
            <a:ext cx="8947836" cy="892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Постійні </a:t>
            </a:r>
            <a:r>
              <a:rPr lang="uk-UA" sz="32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програми</a:t>
            </a:r>
            <a:r>
              <a:rPr lang="uk-UA" sz="32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 та ресурси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стр.14</a:t>
            </a:r>
            <a:endParaRPr lang="uk-UA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A27EA4-1D3E-4E81-AFAE-2A3289FAD6EF}"/>
              </a:ext>
            </a:extLst>
          </p:cNvPr>
          <p:cNvSpPr txBox="1"/>
          <p:nvPr/>
        </p:nvSpPr>
        <p:spPr>
          <a:xfrm>
            <a:off x="1859727" y="5561037"/>
            <a:ext cx="8947836" cy="8925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kumimoji="0" lang="uk-UA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Корисна інформація та контакти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стр.26</a:t>
            </a:r>
            <a:endParaRPr lang="uk-UA" sz="20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34FE79E-F358-4AAB-A0EB-A994F57981F3}"/>
              </a:ext>
            </a:extLst>
          </p:cNvPr>
          <p:cNvSpPr/>
          <p:nvPr/>
        </p:nvSpPr>
        <p:spPr>
          <a:xfrm>
            <a:off x="656250" y="1614261"/>
            <a:ext cx="441653" cy="50099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3938D95-73C3-4FB6-A570-DE28711C7144}"/>
              </a:ext>
            </a:extLst>
          </p:cNvPr>
          <p:cNvSpPr/>
          <p:nvPr/>
        </p:nvSpPr>
        <p:spPr>
          <a:xfrm>
            <a:off x="656250" y="5754212"/>
            <a:ext cx="441653" cy="50099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69175C4-90A9-48F8-8818-ACCEDAD703FF}"/>
              </a:ext>
            </a:extLst>
          </p:cNvPr>
          <p:cNvSpPr/>
          <p:nvPr/>
        </p:nvSpPr>
        <p:spPr>
          <a:xfrm>
            <a:off x="656250" y="4376300"/>
            <a:ext cx="441653" cy="50099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D9C846FE-D1F3-4D60-89DA-0D695AFCCFEA}"/>
              </a:ext>
            </a:extLst>
          </p:cNvPr>
          <p:cNvSpPr/>
          <p:nvPr/>
        </p:nvSpPr>
        <p:spPr>
          <a:xfrm>
            <a:off x="658605" y="2995782"/>
            <a:ext cx="441653" cy="500990"/>
          </a:xfrm>
          <a:prstGeom prst="rect">
            <a:avLst/>
          </a:prstGeom>
          <a:solidFill>
            <a:schemeClr val="accent6">
              <a:lumMod val="50000"/>
              <a:alpha val="50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48840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54EC155-9513-4409-9BA6-313059DCCFCA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EB59DBC-E5FD-4829-9975-BB4DA87CCF59}"/>
              </a:ext>
            </a:extLst>
          </p:cNvPr>
          <p:cNvSpPr txBox="1"/>
          <p:nvPr/>
        </p:nvSpPr>
        <p:spPr>
          <a:xfrm>
            <a:off x="656249" y="269151"/>
            <a:ext cx="441653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3</a:t>
            </a:r>
            <a:endParaRPr lang="uk-UA" sz="24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FB28657C-3DE3-4B90-8C57-589E0EB89A2F}"/>
              </a:ext>
            </a:extLst>
          </p:cNvPr>
          <p:cNvGrpSpPr/>
          <p:nvPr/>
        </p:nvGrpSpPr>
        <p:grpSpPr>
          <a:xfrm>
            <a:off x="495755" y="1960686"/>
            <a:ext cx="762642" cy="803028"/>
            <a:chOff x="495755" y="1960686"/>
            <a:chExt cx="762642" cy="803028"/>
          </a:xfrm>
          <a:effectLst>
            <a:outerShdw blurRad="50800" dist="38100" dir="13500000" algn="br" rotWithShape="0">
              <a:prstClr val="black">
                <a:alpha val="50000"/>
              </a:prstClr>
            </a:outerShdw>
          </a:effectLst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65B26F7-ADDE-4E0F-ACE7-6C55C40F4894}"/>
                </a:ext>
              </a:extLst>
            </p:cNvPr>
            <p:cNvSpPr/>
            <p:nvPr/>
          </p:nvSpPr>
          <p:spPr>
            <a:xfrm>
              <a:off x="552064" y="2012303"/>
              <a:ext cx="650025" cy="699794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pic>
          <p:nvPicPr>
            <p:cNvPr id="113" name="Рисунок 112" descr="Часы со сплошной заливкой">
              <a:extLst>
                <a:ext uri="{FF2B5EF4-FFF2-40B4-BE49-F238E27FC236}">
                  <a16:creationId xmlns:a16="http://schemas.microsoft.com/office/drawing/2014/main" id="{CF63058B-1ADD-4004-8FDF-6903E5785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5755" y="1960686"/>
              <a:ext cx="762642" cy="803028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F627FE3-096D-4EBE-A9B3-3AA4264803C4}"/>
              </a:ext>
            </a:extLst>
          </p:cNvPr>
          <p:cNvSpPr txBox="1"/>
          <p:nvPr/>
        </p:nvSpPr>
        <p:spPr>
          <a:xfrm>
            <a:off x="1832613" y="5344112"/>
            <a:ext cx="5637112" cy="113877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Нові можливості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конкурси та гранти, 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що додалися у поточному оновленні</a:t>
            </a:r>
            <a:endParaRPr lang="uk-UA" sz="2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C994D9-D1F2-452B-9827-8FAF11430034}"/>
              </a:ext>
            </a:extLst>
          </p:cNvPr>
          <p:cNvSpPr txBox="1"/>
          <p:nvPr/>
        </p:nvSpPr>
        <p:spPr>
          <a:xfrm>
            <a:off x="1913505" y="3486394"/>
            <a:ext cx="5637112" cy="1569660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Продовжується</a:t>
            </a:r>
            <a:r>
              <a:rPr lang="uk-UA" sz="32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прийом заявок триває, 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дедлайни попереду</a:t>
            </a:r>
          </a:p>
          <a:p>
            <a:endParaRPr lang="uk-U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5BB07A-C041-4EFA-A739-62905AEC3F3C}"/>
              </a:ext>
            </a:extLst>
          </p:cNvPr>
          <p:cNvSpPr txBox="1"/>
          <p:nvPr/>
        </p:nvSpPr>
        <p:spPr>
          <a:xfrm>
            <a:off x="1919217" y="1845122"/>
            <a:ext cx="5637112" cy="113877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uk-UA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Дедлайн скоро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кінцевий термін подання заявок</a:t>
            </a:r>
          </a:p>
          <a:p>
            <a:r>
              <a:rPr lang="uk-UA" sz="2000" dirty="0">
                <a:latin typeface="Bookman Old Style" panose="02050604050505020204" pitchFamily="18" charset="0"/>
                <a:ea typeface="+mj-ea"/>
                <a:cs typeface="+mj-cs"/>
              </a:rPr>
              <a:t> у найближчі 30 днів</a:t>
            </a:r>
            <a:endParaRPr lang="uk-UA" sz="2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60E6CC-A0C0-429A-9B63-1AEE8CC1B5C3}"/>
              </a:ext>
            </a:extLst>
          </p:cNvPr>
          <p:cNvSpPr txBox="1"/>
          <p:nvPr/>
        </p:nvSpPr>
        <p:spPr>
          <a:xfrm>
            <a:off x="1097903" y="1006966"/>
            <a:ext cx="6837093" cy="646331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</a:rPr>
              <a:t>Умовні позначки:</a:t>
            </a:r>
            <a:endParaRPr lang="uk-UA" sz="36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3AF60238-9C8E-4B0A-A925-862A8CA30B5D}"/>
              </a:ext>
            </a:extLst>
          </p:cNvPr>
          <p:cNvGrpSpPr/>
          <p:nvPr/>
        </p:nvGrpSpPr>
        <p:grpSpPr>
          <a:xfrm>
            <a:off x="537519" y="5541036"/>
            <a:ext cx="697260" cy="740229"/>
            <a:chOff x="537519" y="5541036"/>
            <a:chExt cx="697260" cy="740229"/>
          </a:xfrm>
          <a:effectLst>
            <a:outerShdw blurRad="50800" dist="38100" dir="13500000" algn="br" rotWithShape="0">
              <a:prstClr val="black">
                <a:alpha val="50000"/>
              </a:prstClr>
            </a:outerShdw>
          </a:effectLst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EEF7EF1D-66FB-412F-BFA8-C68A7FF792D3}"/>
                </a:ext>
              </a:extLst>
            </p:cNvPr>
            <p:cNvSpPr/>
            <p:nvPr/>
          </p:nvSpPr>
          <p:spPr>
            <a:xfrm>
              <a:off x="561137" y="5561254"/>
              <a:ext cx="650025" cy="699794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pic>
          <p:nvPicPr>
            <p:cNvPr id="41" name="Рисунок 40" descr="Справка со сплошной заливкой">
              <a:extLst>
                <a:ext uri="{FF2B5EF4-FFF2-40B4-BE49-F238E27FC236}">
                  <a16:creationId xmlns:a16="http://schemas.microsoft.com/office/drawing/2014/main" id="{6D58843E-4B34-4E2B-84C9-78B382C0C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37519" y="5541036"/>
              <a:ext cx="697260" cy="740229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8B7D4DB-9D38-443A-BF9B-EF5F13E54123}"/>
              </a:ext>
            </a:extLst>
          </p:cNvPr>
          <p:cNvGrpSpPr/>
          <p:nvPr/>
        </p:nvGrpSpPr>
        <p:grpSpPr>
          <a:xfrm>
            <a:off x="465120" y="3711843"/>
            <a:ext cx="823912" cy="881063"/>
            <a:chOff x="465120" y="3711843"/>
            <a:chExt cx="823912" cy="881063"/>
          </a:xfrm>
          <a:effectLst>
            <a:outerShdw blurRad="50800" dist="38100" dir="13500000" algn="br" rotWithShape="0">
              <a:prstClr val="black">
                <a:alpha val="50000"/>
              </a:prstClr>
            </a:outerShdw>
          </a:effectLst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0F29A4B2-CD1C-4C93-B538-05EA7DA9125B}"/>
                </a:ext>
              </a:extLst>
            </p:cNvPr>
            <p:cNvSpPr/>
            <p:nvPr/>
          </p:nvSpPr>
          <p:spPr>
            <a:xfrm>
              <a:off x="567163" y="3802478"/>
              <a:ext cx="650025" cy="699794"/>
            </a:xfrm>
            <a:prstGeom prst="ellipse">
              <a:avLst/>
            </a:prstGeom>
            <a:solidFill>
              <a:srgbClr val="97A020"/>
            </a:solidFill>
            <a:ln w="285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3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pic>
          <p:nvPicPr>
            <p:cNvPr id="39" name="Рисунок 38" descr="Мишень со сплошной заливкой">
              <a:extLst>
                <a:ext uri="{FF2B5EF4-FFF2-40B4-BE49-F238E27FC236}">
                  <a16:creationId xmlns:a16="http://schemas.microsoft.com/office/drawing/2014/main" id="{2E647D53-76B5-436F-9E18-4C79C5FFB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65120" y="3711843"/>
              <a:ext cx="823912" cy="881063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</p:pic>
      </p:grp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FFDD5DF-5833-4C22-8988-E4318182EBA2}"/>
              </a:ext>
            </a:extLst>
          </p:cNvPr>
          <p:cNvSpPr/>
          <p:nvPr/>
        </p:nvSpPr>
        <p:spPr>
          <a:xfrm>
            <a:off x="6857999" y="1574694"/>
            <a:ext cx="4254758" cy="4264508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B320B8-EA1F-47D7-B427-4A3472B2ECB3}"/>
              </a:ext>
            </a:extLst>
          </p:cNvPr>
          <p:cNvSpPr txBox="1"/>
          <p:nvPr/>
        </p:nvSpPr>
        <p:spPr>
          <a:xfrm>
            <a:off x="6857999" y="1571020"/>
            <a:ext cx="425475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Інформація в дайджесті оновлюється щотижня.</a:t>
            </a:r>
          </a:p>
          <a:p>
            <a:pPr algn="ctr"/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uk-UA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Актуальні дедлайни та умови подання заявок перевіряйте на офіційних сайтах організаторів.</a:t>
            </a:r>
          </a:p>
          <a:p>
            <a:pPr algn="just"/>
            <a:endParaRPr lang="uk-UA" sz="1600" dirty="0">
              <a:solidFill>
                <a:schemeClr val="tx1">
                  <a:lumMod val="95000"/>
                  <a:lumOff val="5000"/>
                </a:schemeClr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Щоб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уникнути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втрати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актуальності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або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некоректного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відкриття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матеріалів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рекомендуємо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копіювати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посилання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.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Також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радимо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користуватися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QR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-кодами для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швидкого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та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зручного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 доступу до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інформації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42" name="Рисунок 41" descr="Ежедневник со сплошной заливкой">
            <a:extLst>
              <a:ext uri="{FF2B5EF4-FFF2-40B4-BE49-F238E27FC236}">
                <a16:creationId xmlns:a16="http://schemas.microsoft.com/office/drawing/2014/main" id="{53215F00-3DC5-4B80-9451-FE4F54B1D6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0800000" flipV="1">
            <a:off x="8828283" y="4502928"/>
            <a:ext cx="2284474" cy="2284474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AF4A1D2B-6E65-4C59-90F1-8EF16C5C0E85}"/>
              </a:ext>
            </a:extLst>
          </p:cNvPr>
          <p:cNvSpPr txBox="1"/>
          <p:nvPr/>
        </p:nvSpPr>
        <p:spPr>
          <a:xfrm>
            <a:off x="1919217" y="-27665"/>
            <a:ext cx="9504081" cy="10156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6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 читати дайджест?</a:t>
            </a:r>
            <a:endParaRPr kumimoji="0" lang="uk-U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688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004A21-B124-7B1F-5F67-C5A4A46AF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8415AA-97D6-6007-2037-673DC0D8F1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4100" y="5057776"/>
            <a:ext cx="136207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3D08B5E-FB8F-E6F7-A5C9-5E1F486FF380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C656A44-E5D0-7186-E936-E2EF8FEB02CE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35DBD5B-7F30-543C-A651-89380D8EC79E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561873D4-ABD0-AFDA-E8A7-7C8DBF9F5EA1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B8E202F-B97E-1247-0E19-FFAA0D34EF28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C5BB946-160B-BF31-58B4-0F546742F68E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C524B69-8225-BAC8-851F-1F88E5581044}"/>
              </a:ext>
            </a:extLst>
          </p:cNvPr>
          <p:cNvSpPr txBox="1"/>
          <p:nvPr/>
        </p:nvSpPr>
        <p:spPr>
          <a:xfrm>
            <a:off x="6543675" y="191851"/>
            <a:ext cx="473384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874575B1-CBE6-4231-6086-74566054FCB4}"/>
              </a:ext>
            </a:extLst>
          </p:cNvPr>
          <p:cNvCxnSpPr>
            <a:cxnSpLocks/>
          </p:cNvCxnSpPr>
          <p:nvPr/>
        </p:nvCxnSpPr>
        <p:spPr>
          <a:xfrm flipV="1">
            <a:off x="2404787" y="493764"/>
            <a:ext cx="4138888" cy="687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1BA068D-786A-C955-4185-5776B70CB28C}"/>
              </a:ext>
            </a:extLst>
          </p:cNvPr>
          <p:cNvCxnSpPr>
            <a:cxnSpLocks/>
          </p:cNvCxnSpPr>
          <p:nvPr/>
        </p:nvCxnSpPr>
        <p:spPr>
          <a:xfrm flipV="1">
            <a:off x="1135305" y="486892"/>
            <a:ext cx="747451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03872C1-54ED-BC8F-DB2A-EF5F68BEB1F7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ГРАНТІВ ДЛЯ ЗАПОЧАТКУВАННЯ, ВІДНОВЛЕННЯ ТА РОЗШИРЕННЯ МІКРО- І МАЛОГО БІЗНЕСУ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FA6F74B-6C22-861B-84D9-52DF6EFEA224}"/>
              </a:ext>
            </a:extLst>
          </p:cNvPr>
          <p:cNvSpPr txBox="1"/>
          <p:nvPr/>
        </p:nvSpPr>
        <p:spPr>
          <a:xfrm>
            <a:off x="875524" y="1868958"/>
            <a:ext cx="3080656" cy="409342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ФОП, особи,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здійснюють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незалежну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комерційну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діяльність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без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реєстрації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ФОП, а також особи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практичним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досвідом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планують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започаткувати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власну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справу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започаткування,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відновлення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мікро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- і малого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бізнесу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5BD57A6-45FE-85E4-9E64-AD5D1CA6EA43}"/>
              </a:ext>
            </a:extLst>
          </p:cNvPr>
          <p:cNvSpPr txBox="1"/>
          <p:nvPr/>
        </p:nvSpPr>
        <p:spPr>
          <a:xfrm>
            <a:off x="3948403" y="1870570"/>
            <a:ext cx="3088436" cy="369331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139 100 грн</a:t>
            </a: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15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9A2626"/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9A2626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Helvetas Swiss Intercooperation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фінансової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Міністерства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внутрішніх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справ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Чеської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Республіки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936677-8136-684C-004C-F95CE9A5D3C0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6DBDCE40-39F6-7016-9986-6DA333022649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E41A997D-7ADD-0596-AB2F-76B96D8D8819}"/>
              </a:ext>
            </a:extLst>
          </p:cNvPr>
          <p:cNvSpPr txBox="1"/>
          <p:nvPr/>
        </p:nvSpPr>
        <p:spPr>
          <a:xfrm>
            <a:off x="478577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4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A886166-F6F0-6FA1-5246-4213950A1417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AB5106E-51E8-7810-318D-08D0DC98D6F1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D2A8E7-8E60-B973-A150-66FC3B5FC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081" y="38951"/>
            <a:ext cx="981541" cy="1012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C3F266-CC16-4607-4353-D8B92BAEEF9B}"/>
              </a:ext>
            </a:extLst>
          </p:cNvPr>
          <p:cNvSpPr txBox="1"/>
          <p:nvPr/>
        </p:nvSpPr>
        <p:spPr>
          <a:xfrm>
            <a:off x="7026727" y="5889266"/>
            <a:ext cx="286061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7"/>
              </a:rPr>
              <a:t>https://gurt.org.ua/news/grants/112615/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800E80-90D6-4BDC-AFAB-158E458F80E6}"/>
              </a:ext>
            </a:extLst>
          </p:cNvPr>
          <p:cNvSpPr txBox="1"/>
          <p:nvPr/>
        </p:nvSpPr>
        <p:spPr>
          <a:xfrm>
            <a:off x="7019925" y="1866901"/>
            <a:ext cx="43243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спрямувати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закупівлю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обладнання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витратних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матеріалів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оплату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із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налаштування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обладнання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консалтингу. Конкурс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орієнтований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підприємництва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створення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нових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відновлення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або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діючих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 особливою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увагою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сільських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територій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76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A424A-78FA-D93C-B675-A0F904EF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4F4B0F-A527-A34D-63C1-22A54EF05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15525" y="5057776"/>
            <a:ext cx="1409700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385CAC8-F6C4-65A7-C5F2-5CB28F00EC38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23B637C-D5E6-F387-8F18-A252F13A4424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D0C7CBF5-E787-1DCD-65E4-88E8BF341FCF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F75CEB04-81F7-3773-6A7D-363C99F7D3BE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EA52B35-0F88-CE9E-DCC0-969EB5EA5BC3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B7C7C52-3ED6-7FA0-C0A2-8A43B52AA194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AEC3BF0A-ADB7-A112-EDAD-B20D85FFD55A}"/>
              </a:ext>
            </a:extLst>
          </p:cNvPr>
          <p:cNvSpPr txBox="1"/>
          <p:nvPr/>
        </p:nvSpPr>
        <p:spPr>
          <a:xfrm>
            <a:off x="6543675" y="191851"/>
            <a:ext cx="473384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02FFD48E-412E-93E5-105D-21C6DFE43C18}"/>
              </a:ext>
            </a:extLst>
          </p:cNvPr>
          <p:cNvCxnSpPr>
            <a:cxnSpLocks/>
          </p:cNvCxnSpPr>
          <p:nvPr/>
        </p:nvCxnSpPr>
        <p:spPr>
          <a:xfrm flipV="1">
            <a:off x="2404787" y="493764"/>
            <a:ext cx="4138888" cy="687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0ABC992-9777-C160-E581-A324775DFD5E}"/>
              </a:ext>
            </a:extLst>
          </p:cNvPr>
          <p:cNvCxnSpPr>
            <a:cxnSpLocks/>
          </p:cNvCxnSpPr>
          <p:nvPr/>
        </p:nvCxnSpPr>
        <p:spPr>
          <a:xfrm flipV="1">
            <a:off x="1135305" y="486892"/>
            <a:ext cx="747451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DDE1FB1-25BF-BB90-1C44-A906D2C1B6C2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НА РОЗВИТОК БЕЗБАР’ЄРНИХ ТА ІНКЛЮЗИВНИХ ПРАКТИК У БІЗНЕСІ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E75896E-A2A0-F83F-28EB-D12C03C1C19C}"/>
              </a:ext>
            </a:extLst>
          </p:cNvPr>
          <p:cNvSpPr txBox="1"/>
          <p:nvPr/>
        </p:nvSpPr>
        <p:spPr>
          <a:xfrm>
            <a:off x="875524" y="1868958"/>
            <a:ext cx="3080656" cy="458587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неурядові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досвід у сферах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доступності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інклюзивного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працевлаштування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універсального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дизайну та/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або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розвитку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спроможності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приватного сектору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безбар’єрних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інклюзивних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практик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доступність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товарів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інклюзивне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працевлаштування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адаптація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робочих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місць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94E033-3518-9C73-8397-EE0CB5BE90C3}"/>
              </a:ext>
            </a:extLst>
          </p:cNvPr>
          <p:cNvSpPr txBox="1"/>
          <p:nvPr/>
        </p:nvSpPr>
        <p:spPr>
          <a:xfrm>
            <a:off x="3948403" y="1870570"/>
            <a:ext cx="3088436" cy="31700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 3 до 6 млн грн на один грант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19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9A2626"/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9A2626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«Партнерство за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сильну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» (PFRU)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31F1533-DA37-0391-1243-CC0670785A90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7FDF2F74-F075-D158-C92E-B14DFDD72BF0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1F2621DB-8321-7C37-02F6-F5E287922D17}"/>
              </a:ext>
            </a:extLst>
          </p:cNvPr>
          <p:cNvSpPr txBox="1"/>
          <p:nvPr/>
        </p:nvSpPr>
        <p:spPr>
          <a:xfrm>
            <a:off x="478577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5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E269307-13A6-E51D-C444-271FB284D72C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180D3FA-C7FA-5177-C5D1-05DB83AE65A5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D61444D-1A18-D479-BFB0-C9E2F7C6F6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081" y="38951"/>
            <a:ext cx="981541" cy="1012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B3D67C-BB09-718E-1BCA-F1E97E06A528}"/>
              </a:ext>
            </a:extLst>
          </p:cNvPr>
          <p:cNvSpPr txBox="1"/>
          <p:nvPr/>
        </p:nvSpPr>
        <p:spPr>
          <a:xfrm>
            <a:off x="7026727" y="5889266"/>
            <a:ext cx="286061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7"/>
              </a:rPr>
              <a:t>https://gurt.org.ua/news/grants/112591/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6CA4A2-A205-0F73-EB3F-70549CC3F16C}"/>
              </a:ext>
            </a:extLst>
          </p:cNvPr>
          <p:cNvSpPr txBox="1"/>
          <p:nvPr/>
        </p:nvSpPr>
        <p:spPr>
          <a:xfrm>
            <a:off x="7019925" y="1866901"/>
            <a:ext cx="432434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практичні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допомагатимуть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впроваджувати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принципи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доступності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інклюзії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повсякденну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діяльність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Передбачаються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навчання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аудити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доступності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удосконалення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HR-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практик,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адаптація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робочих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місць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розробка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практичних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інструментів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подальший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менторський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супровід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підприємств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460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2EE12-8A30-C41A-F4F2-958184E3A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185639-E3BC-2CB7-372B-8B7F5F6DD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25050" y="5057776"/>
            <a:ext cx="138112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BFF696E-D941-4C06-57E4-42E1D8BE2336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9BBA0A5-3BB8-3FF0-903E-514C2EDA8761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D2C99DA-9FF2-9F2D-A407-B0EFD7012547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9B0259E-694D-D22F-E37A-AD606C44B345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22ADD3E9-3E7C-FC3C-C6F9-63AF7F9C2472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5E1EE40-6B91-2CC7-254E-D2E726A736CC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727F109-A36B-EFC6-C88B-BB53F6476EBC}"/>
              </a:ext>
            </a:extLst>
          </p:cNvPr>
          <p:cNvSpPr txBox="1"/>
          <p:nvPr/>
        </p:nvSpPr>
        <p:spPr>
          <a:xfrm>
            <a:off x="6543675" y="191851"/>
            <a:ext cx="473384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9182F659-CCEF-0558-20F4-88C76E743D46}"/>
              </a:ext>
            </a:extLst>
          </p:cNvPr>
          <p:cNvCxnSpPr>
            <a:cxnSpLocks/>
          </p:cNvCxnSpPr>
          <p:nvPr/>
        </p:nvCxnSpPr>
        <p:spPr>
          <a:xfrm flipV="1">
            <a:off x="2404787" y="493764"/>
            <a:ext cx="4138888" cy="687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4E31551D-C43E-AEC2-2718-6B0C695E9B3F}"/>
              </a:ext>
            </a:extLst>
          </p:cNvPr>
          <p:cNvCxnSpPr>
            <a:cxnSpLocks/>
          </p:cNvCxnSpPr>
          <p:nvPr/>
        </p:nvCxnSpPr>
        <p:spPr>
          <a:xfrm flipV="1">
            <a:off x="1135305" y="486892"/>
            <a:ext cx="747451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61C8FB3-82CF-1683-55FE-5F7F7E6FA381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МАЛИХ ГРАНТІВ «РОЗВИТОК ПОСЛУГ ДЛЯ ДОРОСЛИХ ЛЮДЕЙ З ІНВАЛІДНІСТЮ»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462E3E4-C8BF-DF00-7DE8-A5F7E268E877}"/>
              </a:ext>
            </a:extLst>
          </p:cNvPr>
          <p:cNvSpPr txBox="1"/>
          <p:nvPr/>
        </p:nvSpPr>
        <p:spPr>
          <a:xfrm>
            <a:off x="875524" y="1868958"/>
            <a:ext cx="3080656" cy="36009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працівники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сфері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досвід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дорослих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людей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інвалідністю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внаслідок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психічних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інтелектуальних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порушень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громадах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дорослих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людей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інвалідністю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391F685-E002-B896-03A6-68B9003426B6}"/>
              </a:ext>
            </a:extLst>
          </p:cNvPr>
          <p:cNvSpPr txBox="1"/>
          <p:nvPr/>
        </p:nvSpPr>
        <p:spPr>
          <a:xfrm>
            <a:off x="3948403" y="1870570"/>
            <a:ext cx="3088436" cy="344709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 5 000 до 10 000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швейцарських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франків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19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9A2626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9A2626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Українсько-швейцарський проєкт «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Психічне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здоров’я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» (MH4U)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57E73C6-D3D3-1ECE-D28E-AB652782C771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F995ACE8-78FE-82F4-A632-B48E2A8B9C81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0E35CC6A-0933-7AE8-4904-4C85409C77C2}"/>
              </a:ext>
            </a:extLst>
          </p:cNvPr>
          <p:cNvSpPr txBox="1"/>
          <p:nvPr/>
        </p:nvSpPr>
        <p:spPr>
          <a:xfrm>
            <a:off x="478577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6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FE36254-7A5F-AA74-1F79-F97EBC4260A7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A3ABB84-287A-E07B-D8DC-237A2FF3866B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D7135F-FC14-A7F0-3615-8BA63F3DC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081" y="38951"/>
            <a:ext cx="981541" cy="1012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8C770F-49DB-BB44-679F-4BC0857BF8BE}"/>
              </a:ext>
            </a:extLst>
          </p:cNvPr>
          <p:cNvSpPr txBox="1"/>
          <p:nvPr/>
        </p:nvSpPr>
        <p:spPr>
          <a:xfrm>
            <a:off x="7026727" y="5889266"/>
            <a:ext cx="286061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7"/>
              </a:rPr>
              <a:t>https://gurt.org.ua/news/grants/112559/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BA4928-EE81-0828-4B34-4EE788D53E6A}"/>
              </a:ext>
            </a:extLst>
          </p:cNvPr>
          <p:cNvSpPr txBox="1"/>
          <p:nvPr/>
        </p:nvSpPr>
        <p:spPr>
          <a:xfrm>
            <a:off x="7019925" y="1866901"/>
            <a:ext cx="432434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спрямований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якісних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доступних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людиноцентричних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територіальних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громадах,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сприяють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самостійному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життю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інтеграції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дорослих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людей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інвалідністю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внаслідок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психічних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інтелектуальних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порушень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неурядових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обов’язковою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є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співпраця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з органом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місцевого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самоврядування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де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реалізовуватиметься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</a:t>
            </a:r>
          </a:p>
        </p:txBody>
      </p:sp>
    </p:spTree>
    <p:extLst>
      <p:ext uri="{BB962C8B-B14F-4D97-AF65-F5344CB8AC3E}">
        <p14:creationId xmlns:p14="http://schemas.microsoft.com/office/powerpoint/2010/main" val="3301209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CA9C5B-6CC7-C724-E36E-535856A62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DFFD6F-EE3A-4715-AE6B-784510FC0D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411" y="5056019"/>
            <a:ext cx="1420491" cy="126125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ABCFF5C-3C00-CB01-13AE-B76CB5425815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F500BE8-E8AF-7F44-FAD5-B2A3D8B76923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53B7FD0-BAC5-87E0-A247-7375A2BD12C0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311F19C-F7F3-EF7F-72C7-C5EE2E0A0DDA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F590B72-0FE7-1E82-6192-F65CDDD06633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46D9100-942D-5876-88D8-965B8E72EB78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AE1A652-2066-3E3E-411D-F38239247129}"/>
              </a:ext>
            </a:extLst>
          </p:cNvPr>
          <p:cNvSpPr txBox="1"/>
          <p:nvPr/>
        </p:nvSpPr>
        <p:spPr>
          <a:xfrm>
            <a:off x="6543675" y="191851"/>
            <a:ext cx="473384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1DA3FDDD-BCE0-0983-00EF-13906B9150D5}"/>
              </a:ext>
            </a:extLst>
          </p:cNvPr>
          <p:cNvCxnSpPr>
            <a:cxnSpLocks/>
          </p:cNvCxnSpPr>
          <p:nvPr/>
        </p:nvCxnSpPr>
        <p:spPr>
          <a:xfrm flipV="1">
            <a:off x="2404787" y="493764"/>
            <a:ext cx="4138888" cy="687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1D955D71-FC8D-29B3-7F05-0AA8CA36912C}"/>
              </a:ext>
            </a:extLst>
          </p:cNvPr>
          <p:cNvCxnSpPr>
            <a:cxnSpLocks/>
          </p:cNvCxnSpPr>
          <p:nvPr/>
        </p:nvCxnSpPr>
        <p:spPr>
          <a:xfrm flipV="1">
            <a:off x="1135305" y="486892"/>
            <a:ext cx="747451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0B385202-1FC3-EB82-B64F-E1C8AE39DC6D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КОМПЕНСАЦІЯ ДО 80% ВАРТОСТІ ВИТРАТ НА МЕЛІОРАЦІЮ ДЛЯ АГРАРІЇВ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0A1124-7843-27EB-5DB9-D095455D4211}"/>
              </a:ext>
            </a:extLst>
          </p:cNvPr>
          <p:cNvSpPr txBox="1"/>
          <p:nvPr/>
        </p:nvSpPr>
        <p:spPr>
          <a:xfrm>
            <a:off x="875524" y="1868958"/>
            <a:ext cx="3080656" cy="261610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сільськогосподарські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товаровиробники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різних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форм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власності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аграрний сектор,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меліорація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сільського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господарства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1E26E84-D792-F90D-0DEA-3F5CE4B4EABA}"/>
              </a:ext>
            </a:extLst>
          </p:cNvPr>
          <p:cNvSpPr txBox="1"/>
          <p:nvPr/>
        </p:nvSpPr>
        <p:spPr>
          <a:xfrm>
            <a:off x="3948403" y="1870570"/>
            <a:ext cx="3088436" cy="397031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компенсація до 50%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вартості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проєкту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;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80%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прифронтових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деокупованих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територій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31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Міністерство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аграрної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політики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продовольства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України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39ACC1-28E1-0D4C-5E23-3B11E3B8EFCC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5B2C0583-86F0-D984-8BF8-DB401DA254B9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0288EE6-8B00-3083-FB46-7E0B865DF580}"/>
              </a:ext>
            </a:extLst>
          </p:cNvPr>
          <p:cNvSpPr txBox="1"/>
          <p:nvPr/>
        </p:nvSpPr>
        <p:spPr>
          <a:xfrm>
            <a:off x="478577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7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4100C67-1771-6730-67DD-F8D8A33D1831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A43D26E-0B7E-31F9-773F-61D3BD8991F8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C970E0-458E-9DD2-848F-9C5F802DC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3081" y="38951"/>
            <a:ext cx="981541" cy="1012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F86BDC-F55B-4DBA-8BF8-3329E03A375E}"/>
              </a:ext>
            </a:extLst>
          </p:cNvPr>
          <p:cNvSpPr txBox="1"/>
          <p:nvPr/>
        </p:nvSpPr>
        <p:spPr>
          <a:xfrm>
            <a:off x="7026727" y="5889266"/>
            <a:ext cx="286061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/>
              </a:rPr>
              <a:t>https://grant.market/opp/agricultural-reclamation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544AEC-DE6A-A1D4-1CD6-C69838D785E1}"/>
              </a:ext>
            </a:extLst>
          </p:cNvPr>
          <p:cNvSpPr txBox="1"/>
          <p:nvPr/>
        </p:nvSpPr>
        <p:spPr>
          <a:xfrm>
            <a:off x="7019925" y="1866901"/>
            <a:ext cx="43243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аграріїв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відновленні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модернізації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меліоративних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систем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підвищення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врожайності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розвитку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зрошення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адаптації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кліматичних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змін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4842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F0A255-A474-293F-81B6-486E0E4EE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F37C89-4F96-B616-A0F7-487ED6388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25050" y="5038724"/>
            <a:ext cx="1381125" cy="1266825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3D22D89-5759-2909-FE8E-CEE2661C7BD8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D242133-79F8-4DCA-9CEC-14A69CE5A00B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7287DAF-D49C-8F51-D46B-F460F0E8CB19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06EA6BE-E2AD-4347-8CD3-4325982646AC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73789B0-BDA7-021D-A49B-200A23D7A08E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73041CD-EDCE-0DEF-4FDC-86D1546CC6B2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D1005FA-C47C-D2DA-D96E-B538F463420B}"/>
              </a:ext>
            </a:extLst>
          </p:cNvPr>
          <p:cNvSpPr txBox="1"/>
          <p:nvPr/>
        </p:nvSpPr>
        <p:spPr>
          <a:xfrm>
            <a:off x="6543675" y="191851"/>
            <a:ext cx="473384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4CBE9C5B-16E9-FCBA-E269-C2BFE06C7CF9}"/>
              </a:ext>
            </a:extLst>
          </p:cNvPr>
          <p:cNvCxnSpPr>
            <a:cxnSpLocks/>
          </p:cNvCxnSpPr>
          <p:nvPr/>
        </p:nvCxnSpPr>
        <p:spPr>
          <a:xfrm flipV="1">
            <a:off x="2404787" y="493764"/>
            <a:ext cx="4138888" cy="6870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FA1431BF-6C63-F262-21E4-0514561DEC10}"/>
              </a:ext>
            </a:extLst>
          </p:cNvPr>
          <p:cNvCxnSpPr>
            <a:cxnSpLocks/>
          </p:cNvCxnSpPr>
          <p:nvPr/>
        </p:nvCxnSpPr>
        <p:spPr>
          <a:xfrm flipV="1">
            <a:off x="1135305" y="486892"/>
            <a:ext cx="747451" cy="6871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2F7E84CA-AFE0-E25A-1BE0-A397B25F95CF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ПРОЄКТІВ НА ЗАПОБІГАННЯ ГЕНДЕРНО ЗУМОВЛЕНОМУ НАСИЛЬСТВУ ТА НАСИЛЬСТВУ ЩОДО ДІТЕЙ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1E1D43E-1E13-E938-1781-41C0CDB700C3}"/>
              </a:ext>
            </a:extLst>
          </p:cNvPr>
          <p:cNvSpPr txBox="1"/>
          <p:nvPr/>
        </p:nvSpPr>
        <p:spPr>
          <a:xfrm>
            <a:off x="875524" y="1868958"/>
            <a:ext cx="3080656" cy="409342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організації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державні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міжнародні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організації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інші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юридичні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особи,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право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брати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участь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CERV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захист прав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людини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протидія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гендерно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зумовленому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домашньому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насильству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захист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дітей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CC1AF18-0E07-7563-D81B-1E0B61141F90}"/>
              </a:ext>
            </a:extLst>
          </p:cNvPr>
          <p:cNvSpPr txBox="1"/>
          <p:nvPr/>
        </p:nvSpPr>
        <p:spPr>
          <a:xfrm>
            <a:off x="3948403" y="1870570"/>
            <a:ext cx="3088436" cy="400109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 200 000 до 600 000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від 1 до 2,5 млн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</a:t>
            </a: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3 листопада 2026 року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Європейська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Комісія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межах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Citizens, Equality, Rights and Values (CERV)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019DD74-16DC-BE48-47CD-F2A326F30AF7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6435F5BE-B959-BAD9-1C59-BE8841EA37C9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rgbClr val="C00000"/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68728FC-F803-F22F-7306-CC20C93B6E5C}"/>
              </a:ext>
            </a:extLst>
          </p:cNvPr>
          <p:cNvSpPr txBox="1"/>
          <p:nvPr/>
        </p:nvSpPr>
        <p:spPr>
          <a:xfrm>
            <a:off x="478577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8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2DDA7C2-EE12-A482-B8A3-BE27E19202C4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106AA54-01BF-F45D-A2CC-EB246B80E6E6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78F4E6-0377-4547-ACC8-9CA980C9CE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3081" y="38951"/>
            <a:ext cx="981541" cy="10120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7836D8-61F3-7F9D-CF84-017C69C27078}"/>
              </a:ext>
            </a:extLst>
          </p:cNvPr>
          <p:cNvSpPr txBox="1"/>
          <p:nvPr/>
        </p:nvSpPr>
        <p:spPr>
          <a:xfrm>
            <a:off x="7026727" y="5889266"/>
            <a:ext cx="2860610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7"/>
              </a:rPr>
              <a:t>https://gurt.org.ua/news/grants/112117/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39DA8-85EE-F2A2-11B0-5404C8E595B8}"/>
              </a:ext>
            </a:extLst>
          </p:cNvPr>
          <p:cNvSpPr txBox="1"/>
          <p:nvPr/>
        </p:nvSpPr>
        <p:spPr>
          <a:xfrm>
            <a:off x="7019925" y="1866901"/>
            <a:ext cx="432434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спрямовані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запобігання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протидію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гендерно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зумовленому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й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домашньому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насильству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захист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постраждалих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посилення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систем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захисту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дітей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впровадження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положень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Стамбульської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конвенції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механізмів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через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субгрантування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034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04D3BB-7853-27D7-C9BC-57F43B30A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201B40-90AF-A443-C1C7-F5EBE1B3C1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25049" y="5057776"/>
            <a:ext cx="140017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A9784D6-BE00-CFB2-6D0A-ED41DE729C05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82D6F97-ABAA-08DA-A1E4-611CA9B278CF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F8DD1D3-F1AB-5763-A7E8-84C89C0AF0BB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35BDC8C-F3ED-1E45-F8BC-958D00E8D92C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82AB455C-68A6-5B37-7ECA-5BB31383D7B0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DA7EA97-5EDF-3DC8-6E5E-C7F8B4CE26D7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18CC81B-82A1-5911-A4A9-210F8320E2DE}"/>
              </a:ext>
            </a:extLst>
          </p:cNvPr>
          <p:cNvSpPr txBox="1"/>
          <p:nvPr/>
        </p:nvSpPr>
        <p:spPr>
          <a:xfrm>
            <a:off x="6533785" y="191851"/>
            <a:ext cx="474373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  <a:endParaRPr lang="uk-UA" dirty="0"/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54D59046-235B-1A1B-DC47-7BEABFDE80DC}"/>
              </a:ext>
            </a:extLst>
          </p:cNvPr>
          <p:cNvCxnSpPr>
            <a:cxnSpLocks/>
          </p:cNvCxnSpPr>
          <p:nvPr/>
        </p:nvCxnSpPr>
        <p:spPr>
          <a:xfrm>
            <a:off x="2404787" y="491109"/>
            <a:ext cx="4128998" cy="23579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C526E863-8C67-AEE1-3CB0-87EB5B885434}"/>
              </a:ext>
            </a:extLst>
          </p:cNvPr>
          <p:cNvCxnSpPr>
            <a:cxnSpLocks/>
          </p:cNvCxnSpPr>
          <p:nvPr/>
        </p:nvCxnSpPr>
        <p:spPr>
          <a:xfrm>
            <a:off x="1097903" y="482313"/>
            <a:ext cx="826147" cy="192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2766819B-BE0B-3F84-7CC0-0705066E64DB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SPARK НА ПРОЄКТИ У СФЕРІ ОХОРОНИ ЗДОРОВ’Я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30D6D43-253B-E490-4216-A3BCFE843C16}"/>
              </a:ext>
            </a:extLst>
          </p:cNvPr>
          <p:cNvSpPr txBox="1"/>
          <p:nvPr/>
        </p:nvSpPr>
        <p:spPr>
          <a:xfrm>
            <a:off x="875524" y="1868958"/>
            <a:ext cx="3080656" cy="412420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молодіжні організації,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очолювані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організації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корінних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народів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громадські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безпосередньо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працюють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із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громадами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сексуальне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репродуктивне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здоров’я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права,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материнське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новонароджене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дитяче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підліткове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здоров’я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50730B3-FEE5-8D9F-F779-29DE37E1EC26}"/>
              </a:ext>
            </a:extLst>
          </p:cNvPr>
          <p:cNvSpPr txBox="1"/>
          <p:nvPr/>
        </p:nvSpPr>
        <p:spPr>
          <a:xfrm>
            <a:off x="3948403" y="1870570"/>
            <a:ext cx="3088436" cy="31700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20 000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доларів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США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9 грудня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Всесвітня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охорони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здоров’я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(ВООЗ) та мережа IBP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03F903F-F6C5-7C2E-4462-29C39D8EE2D0}"/>
              </a:ext>
            </a:extLst>
          </p:cNvPr>
          <p:cNvSpPr txBox="1"/>
          <p:nvPr/>
        </p:nvSpPr>
        <p:spPr>
          <a:xfrm>
            <a:off x="7035282" y="1868958"/>
            <a:ext cx="4287417" cy="230832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SPARK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адаптують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рекомендації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інструменти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ВООЗ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місцевих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потреб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передбачають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активну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участь громад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розробленні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реалізації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оцінюванні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ініціатив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Тривалість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проєкту 1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рік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Грантоотримувачі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також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отримають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технічну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можливості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міжнародного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обміну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досвідом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9255B3D-A7ED-C869-488B-E034002F774A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F4731714-211F-8A73-1D82-21A97B311262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4FAA6898-6A72-318C-00EE-C6788AAC6121}"/>
              </a:ext>
            </a:extLst>
          </p:cNvPr>
          <p:cNvSpPr txBox="1"/>
          <p:nvPr/>
        </p:nvSpPr>
        <p:spPr>
          <a:xfrm>
            <a:off x="514961" y="251480"/>
            <a:ext cx="724863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9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B618208-DC80-B942-E028-BA52419C535A}"/>
              </a:ext>
            </a:extLst>
          </p:cNvPr>
          <p:cNvSpPr txBox="1"/>
          <p:nvPr/>
        </p:nvSpPr>
        <p:spPr>
          <a:xfrm>
            <a:off x="7042209" y="5869414"/>
            <a:ext cx="2861193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/>
              </a:rPr>
              <a:t>https://gurt.org.ua/news/grants/112629/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357D86F-E409-1C1B-061B-3A129196A4C9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A3D9225-186F-A5CD-36B9-F253E39A5747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E9ABFC-73E1-97DF-1CC5-BDCEBF5C58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113" y="0"/>
            <a:ext cx="1194920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93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3CB45-A820-665C-466E-08EAE7ED8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E0D9C01-D69C-03F8-39CB-070F5252B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25050" y="5057776"/>
            <a:ext cx="140017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D95C64C-CD5F-630A-0642-5821A4CF1214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CEC75DE-EDD4-A7A1-D43A-EC34DA1A2265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917518F-74A5-37BA-5413-1FADAF1E91CF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A9A8E19-5668-4159-4089-777C9EBC8993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80000B6-F2D0-0F1D-C497-C71C6A9865A6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6CA67E7-9B76-D412-9429-35D1F2AEF0DA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92A406B-9453-B3FD-430F-480134E85A96}"/>
              </a:ext>
            </a:extLst>
          </p:cNvPr>
          <p:cNvSpPr txBox="1"/>
          <p:nvPr/>
        </p:nvSpPr>
        <p:spPr>
          <a:xfrm>
            <a:off x="6533785" y="191851"/>
            <a:ext cx="4743736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Актуальні можливості</a:t>
            </a:r>
            <a:endParaRPr lang="uk-UA" dirty="0"/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BF04A863-E420-DF02-DA95-982FBF05FD3C}"/>
              </a:ext>
            </a:extLst>
          </p:cNvPr>
          <p:cNvCxnSpPr>
            <a:cxnSpLocks/>
          </p:cNvCxnSpPr>
          <p:nvPr/>
        </p:nvCxnSpPr>
        <p:spPr>
          <a:xfrm>
            <a:off x="2404787" y="491109"/>
            <a:ext cx="4128998" cy="23579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09113CCB-2C6D-572B-7D29-9985E46F37DE}"/>
              </a:ext>
            </a:extLst>
          </p:cNvPr>
          <p:cNvCxnSpPr>
            <a:cxnSpLocks/>
          </p:cNvCxnSpPr>
          <p:nvPr/>
        </p:nvCxnSpPr>
        <p:spPr>
          <a:xfrm>
            <a:off x="1097903" y="482313"/>
            <a:ext cx="826147" cy="192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520C7C95-30C1-DAFC-2FA8-90194E093424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 ПОШИРЕННЯ ПРОЄКТІВ МІЖНАРОДНОЇ СПІВПРАЦІ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ZMINA:RESILIENCE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0078726-9F54-1A33-AD07-C2E831D94740}"/>
              </a:ext>
            </a:extLst>
          </p:cNvPr>
          <p:cNvSpPr txBox="1"/>
          <p:nvPr/>
        </p:nvSpPr>
        <p:spPr>
          <a:xfrm>
            <a:off x="875524" y="1868958"/>
            <a:ext cx="3080656" cy="461664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організації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сфері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мистецтва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зареєстровані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підконтрольній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Уряду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території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або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інших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країнах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«Креативна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Європа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міжнародна культурна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співпраця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публічна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презентація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спільно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створених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мистецьких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творів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присвячених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темі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стійкості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B6C1075-99EC-5385-32F0-5C8AD98E154A}"/>
              </a:ext>
            </a:extLst>
          </p:cNvPr>
          <p:cNvSpPr txBox="1"/>
          <p:nvPr/>
        </p:nvSpPr>
        <p:spPr>
          <a:xfrm>
            <a:off x="3948403" y="1870570"/>
            <a:ext cx="3088436" cy="341632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50 000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</a:t>
            </a: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14 грудня 2026 року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Фонд ІЗОЛЯЦІЯ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Malý Berlín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Словаччина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 та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Trans Europe Halles (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Швеція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6696996-F927-E2AD-18CD-85319581C280}"/>
              </a:ext>
            </a:extLst>
          </p:cNvPr>
          <p:cNvSpPr txBox="1"/>
          <p:nvPr/>
        </p:nvSpPr>
        <p:spPr>
          <a:xfrm>
            <a:off x="7035282" y="1868958"/>
            <a:ext cx="4287417" cy="280076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Конкурс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міжнародні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проєкти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спільно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створених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українськими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закордонними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культурними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організаціями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творів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Необхідно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провести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щонайменше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6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публічних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презентаційних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подій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по 3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щонайменше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двох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країнах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одна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Підтримуються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всі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креативні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сектори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крім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аудіовізуального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DF8FDE7-B58F-75CE-69D1-95E9C73660F5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66661B81-855A-5140-FA2E-C331740458EA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22B092F9-69CB-A003-FBDA-C8C8B5853983}"/>
              </a:ext>
            </a:extLst>
          </p:cNvPr>
          <p:cNvSpPr txBox="1"/>
          <p:nvPr/>
        </p:nvSpPr>
        <p:spPr>
          <a:xfrm>
            <a:off x="514961" y="251480"/>
            <a:ext cx="724863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10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A9BE03D-9E83-E10D-4A2F-24AE8B5630CA}"/>
              </a:ext>
            </a:extLst>
          </p:cNvPr>
          <p:cNvSpPr txBox="1"/>
          <p:nvPr/>
        </p:nvSpPr>
        <p:spPr>
          <a:xfrm>
            <a:off x="7042209" y="5869414"/>
            <a:ext cx="2861193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/>
              </a:rPr>
              <a:t>https://gurt.org.ua/news/grants/112581/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72FC40F-0318-0DB1-A45C-28B62DEBF8FB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9EDFA44-0E5E-1DE5-26A9-E528CD551137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DA1858-0FE4-4863-E5E2-CFF6A73188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1113" y="0"/>
            <a:ext cx="1194920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974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F99754-C7E4-D170-F5CA-AF2AB6EAE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82777F-8E4E-2AEC-0A1B-5D0C58F86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15525" y="5057776"/>
            <a:ext cx="1419225" cy="126682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A1C2437-708E-9576-EC0F-936F38E93CFC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C4A5454-FD32-0AE1-6009-CD85B489946D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F4809AD-29FD-A00A-35C9-9FBFA712FA6D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177E6D6-8046-D32C-8EBA-EAE9A36FFD95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186F9F2-42C3-F03C-088A-837D4B5D97E6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0581077-87CC-0547-E806-D59ABACB7930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23F3AC1-5E98-B4CB-EA71-117B6AD99928}"/>
              </a:ext>
            </a:extLst>
          </p:cNvPr>
          <p:cNvSpPr txBox="1"/>
          <p:nvPr/>
        </p:nvSpPr>
        <p:spPr>
          <a:xfrm>
            <a:off x="7571953" y="191851"/>
            <a:ext cx="3705567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Нові можливості</a:t>
            </a:r>
            <a:endParaRPr lang="uk-UA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3498CAE-AAAD-6C25-E09C-B06FA7AA7458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404787" y="484239"/>
            <a:ext cx="5167166" cy="687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4A78532-B669-511D-298D-A8DC20C6F779}"/>
              </a:ext>
            </a:extLst>
          </p:cNvPr>
          <p:cNvCxnSpPr>
            <a:cxnSpLocks/>
          </p:cNvCxnSpPr>
          <p:nvPr/>
        </p:nvCxnSpPr>
        <p:spPr>
          <a:xfrm flipV="1">
            <a:off x="1135305" y="477367"/>
            <a:ext cx="747451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3C1CCE4-BA8F-5387-80BE-DAAC8AE0D0D3}"/>
              </a:ext>
            </a:extLst>
          </p:cNvPr>
          <p:cNvSpPr txBox="1"/>
          <p:nvPr/>
        </p:nvSpPr>
        <p:spPr>
          <a:xfrm>
            <a:off x="875524" y="1868958"/>
            <a:ext cx="3080656" cy="433965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місцеві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громадські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організації, групи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самодопомоги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державні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установи та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інші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організації</a:t>
            </a:r>
          </a:p>
          <a:p>
            <a:pPr lvl="0"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покращення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медичної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допомоги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медичної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інфраструктури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зокрема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сфері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неонатології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;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підвищення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економічної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матерів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самостійно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виховують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дітей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62D5C6-DBF3-4537-F3B3-0524EB9B6922}"/>
              </a:ext>
            </a:extLst>
          </p:cNvPr>
          <p:cNvSpPr txBox="1"/>
          <p:nvPr/>
        </p:nvSpPr>
        <p:spPr>
          <a:xfrm>
            <a:off x="3948403" y="1870570"/>
            <a:ext cx="3088436" cy="313932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25 000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lang="uk-UA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21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  <a:endParaRPr lang="ru-RU" sz="1600" b="1" dirty="0">
              <a:solidFill>
                <a:srgbClr val="9A2626"/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осольство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Федеративної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Республіки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Німеччина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Україні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74769D-2B6B-92B5-528B-78703FC0B63F}"/>
              </a:ext>
            </a:extLst>
          </p:cNvPr>
          <p:cNvSpPr txBox="1"/>
          <p:nvPr/>
        </p:nvSpPr>
        <p:spPr>
          <a:xfrm>
            <a:off x="7035282" y="1868958"/>
            <a:ext cx="4356617" cy="206210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Конкурс передбачає фінансування локальних проєктів у сфері охорони здоров’я та соціально-економічної підтримки матерів у 2027 році. Відбір відбуватиметься у два етапи: спочатку подання короткої </a:t>
            </a:r>
            <a:r>
              <a:rPr lang="uk-UA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проєктної</a:t>
            </a:r>
            <a:r>
              <a:rPr lang="uk-UA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концепції, а після її схвалення – повної заявки та фінансового плану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14DFA2-5AAA-25C2-8C18-EB89ED15D4E0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F7F09E5-6D0D-C930-5188-EE4D98D626F7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3112344-24AD-344C-60E7-7AEEAF988C65}"/>
              </a:ext>
            </a:extLst>
          </p:cNvPr>
          <p:cNvSpPr txBox="1"/>
          <p:nvPr/>
        </p:nvSpPr>
        <p:spPr>
          <a:xfrm>
            <a:off x="478576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11</a:t>
            </a:r>
            <a:endParaRPr lang="uk-UA" sz="2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4546E30-7ADB-A301-5634-FDEAF55E7FE7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6EAF1040-8675-A464-2A97-0CB7BA457041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DAB6B24-8D04-C1ED-8B05-74A03B6B51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6618" y="63822"/>
            <a:ext cx="1215402" cy="11278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B576D4-85AF-2591-079E-FA5CD0DBB538}"/>
              </a:ext>
            </a:extLst>
          </p:cNvPr>
          <p:cNvSpPr txBox="1"/>
          <p:nvPr/>
        </p:nvSpPr>
        <p:spPr>
          <a:xfrm>
            <a:off x="885825" y="1074807"/>
            <a:ext cx="10248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НА ПРОЄКТИ З МЕДИЧНОЇ ДОПОМОГИ ТА ПІДТРИМКИ МАТЕРІВ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0C417E-F4B2-7C60-07E4-707895141F32}"/>
              </a:ext>
            </a:extLst>
          </p:cNvPr>
          <p:cNvSpPr txBox="1"/>
          <p:nvPr/>
        </p:nvSpPr>
        <p:spPr>
          <a:xfrm>
            <a:off x="7092445" y="5888821"/>
            <a:ext cx="277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7"/>
              </a:rPr>
              <a:t>https://gurt.org.ua/news/grants/112681/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endParaRPr lang="fr-FR" sz="1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356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967E2-9404-27C9-08D2-63A773680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4A8FE5-4688-A708-45CB-219821100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06000" y="5057776"/>
            <a:ext cx="1419225" cy="126682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02CF5D4-529D-28DD-A740-C53548104ABA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4855B1E-998A-2709-2210-F215DAB437AA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45828E7-F3A6-AC17-3A5F-131DD135A944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D2C5B441-1C51-E065-1B4B-62216495DD53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06C6191-9569-9CDD-ED7F-479A28DAF6B4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BD574E1-9525-89CE-5320-53B13CF6FFA0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A437140-D7F2-6B46-8239-8ABBD96FD3F1}"/>
              </a:ext>
            </a:extLst>
          </p:cNvPr>
          <p:cNvSpPr txBox="1"/>
          <p:nvPr/>
        </p:nvSpPr>
        <p:spPr>
          <a:xfrm>
            <a:off x="7571953" y="191851"/>
            <a:ext cx="3705567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Нові можливості</a:t>
            </a:r>
            <a:endParaRPr lang="uk-UA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364E3C5-9571-68E7-6DA8-532455C1585A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404787" y="484239"/>
            <a:ext cx="5167166" cy="687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AEBF02C-B4AF-369A-A12A-6E6DCBB6AA73}"/>
              </a:ext>
            </a:extLst>
          </p:cNvPr>
          <p:cNvCxnSpPr>
            <a:cxnSpLocks/>
          </p:cNvCxnSpPr>
          <p:nvPr/>
        </p:nvCxnSpPr>
        <p:spPr>
          <a:xfrm flipV="1">
            <a:off x="1135305" y="477367"/>
            <a:ext cx="747451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0CF1D0B-C337-347A-0E4E-724CC9691813}"/>
              </a:ext>
            </a:extLst>
          </p:cNvPr>
          <p:cNvSpPr txBox="1"/>
          <p:nvPr/>
        </p:nvSpPr>
        <p:spPr>
          <a:xfrm>
            <a:off x="875524" y="1868958"/>
            <a:ext cx="3080656" cy="483209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команди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з 5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осіб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до складу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яких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обов’язково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має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входити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священник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або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пастор,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які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прагнуть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створити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або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розвинути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соціальний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проєкт у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своїй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громаді</a:t>
            </a: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сімей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військовослужбовців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ветеранів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родин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загиблих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;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соціально-економічна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інтеграція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ВПО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постраждалих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від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війни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;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дітей-сиріт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дітей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інвалідністю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DFCEEE-B0E1-BF7B-EE3B-5ED0479131A9}"/>
              </a:ext>
            </a:extLst>
          </p:cNvPr>
          <p:cNvSpPr txBox="1"/>
          <p:nvPr/>
        </p:nvSpPr>
        <p:spPr>
          <a:xfrm>
            <a:off x="3948403" y="1870570"/>
            <a:ext cx="3088436" cy="338554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210 000 грн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lang="uk-UA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22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жовтня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9A2626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2026 року</a:t>
            </a:r>
            <a:endParaRPr lang="ru-RU" sz="1600" b="1" dirty="0">
              <a:solidFill>
                <a:srgbClr val="9A2626"/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Українська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освітня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платформа в межах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«Школа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відповідального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служіння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»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615C1E-B01F-BA10-685C-D942FE889110}"/>
              </a:ext>
            </a:extLst>
          </p:cNvPr>
          <p:cNvSpPr txBox="1"/>
          <p:nvPr/>
        </p:nvSpPr>
        <p:spPr>
          <a:xfrm>
            <a:off x="7035282" y="1868958"/>
            <a:ext cx="4356617" cy="30469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Програма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спрямована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на розвиток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сталих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соціальних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ініціатив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у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територіальних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громадах.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Учасники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пройдуть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навчання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з проєктного менеджменту,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соціального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підприємництва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та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фінансової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грамотності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отримають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менторський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супровід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і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можливість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залучити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грантове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фінансування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. До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навчання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відберуть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15 команд,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із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яких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7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отримають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гранти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за результатами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фінального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захисту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проєктів</a:t>
            </a:r>
            <a:endParaRPr lang="uk-UA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39C0EB-42C9-B13E-50E6-C84120B1F0CA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941CFAA0-BA31-3F26-EC71-956CC0397A30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B68C96EF-119E-B56F-97E2-F0D5F1704848}"/>
              </a:ext>
            </a:extLst>
          </p:cNvPr>
          <p:cNvSpPr txBox="1"/>
          <p:nvPr/>
        </p:nvSpPr>
        <p:spPr>
          <a:xfrm>
            <a:off x="478576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12</a:t>
            </a:r>
            <a:endParaRPr lang="uk-UA" sz="2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0FC4A81-8E57-42AF-FB79-A34F30E19E29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08E6F19-581B-C0E3-46F1-6B918D480B19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C92C59D-ACBB-E772-5C17-9E4184DE5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6618" y="63822"/>
            <a:ext cx="1215402" cy="11278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4CC400-6560-B71B-9BAD-3AB3DE297EEE}"/>
              </a:ext>
            </a:extLst>
          </p:cNvPr>
          <p:cNvSpPr txBox="1"/>
          <p:nvPr/>
        </p:nvSpPr>
        <p:spPr>
          <a:xfrm>
            <a:off x="885825" y="1074807"/>
            <a:ext cx="102489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ГРАНТОВА ПРОГРАМА «ШКОЛА ВІДПОВІДАЛЬНОГО СЛУЖІННЯ» ДЛЯ РОЗВИТКУ СОЦІАЛЬНИХ ІНІЦІАТИВ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5BCDC9-8BA6-8760-76AE-2D02964E4584}"/>
              </a:ext>
            </a:extLst>
          </p:cNvPr>
          <p:cNvSpPr txBox="1"/>
          <p:nvPr/>
        </p:nvSpPr>
        <p:spPr>
          <a:xfrm>
            <a:off x="7092445" y="5888821"/>
            <a:ext cx="277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7"/>
              </a:rPr>
              <a:t>https://gurt.org.ua/news/grants/112626/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endParaRPr lang="fr-FR" sz="1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883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F2F36-88B4-3C3D-E340-E5DA283C6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82B2A6-9398-B48B-79E6-7F533DE358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06000" y="5057776"/>
            <a:ext cx="1428750" cy="1266824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C367EE7-69CB-2CFB-D263-BF17F8A0BA45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B9754134-AF53-67AF-A16A-0FB9EABB34E3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4D82CF0-813D-5CCA-1E2E-AFC8804CEDF1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38C60FF-3818-4445-E8EE-77BEE119E883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EBC9FAD-82C2-64B9-72CB-3A03DEA14141}"/>
              </a:ext>
            </a:extLst>
          </p:cNvPr>
          <p:cNvCxnSpPr>
            <a:cxnSpLocks/>
          </p:cNvCxnSpPr>
          <p:nvPr/>
        </p:nvCxnSpPr>
        <p:spPr>
          <a:xfrm>
            <a:off x="0" y="484238"/>
            <a:ext cx="693652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A52A6F5-9D36-A50A-D05B-9FB2C3AF59EF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8CFD3BE-EEB5-EDC8-F420-AC18B8E7678F}"/>
              </a:ext>
            </a:extLst>
          </p:cNvPr>
          <p:cNvSpPr txBox="1"/>
          <p:nvPr/>
        </p:nvSpPr>
        <p:spPr>
          <a:xfrm>
            <a:off x="7571953" y="191851"/>
            <a:ext cx="3705567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Нові можливості</a:t>
            </a:r>
            <a:endParaRPr lang="uk-UA" dirty="0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A5ED6A4-3186-219D-695D-77BE1B0C90D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2404787" y="484239"/>
            <a:ext cx="5167166" cy="687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D65B4EC-4BE4-9A78-F5AD-47AB5EAD02A1}"/>
              </a:ext>
            </a:extLst>
          </p:cNvPr>
          <p:cNvCxnSpPr>
            <a:cxnSpLocks/>
          </p:cNvCxnSpPr>
          <p:nvPr/>
        </p:nvCxnSpPr>
        <p:spPr>
          <a:xfrm flipV="1">
            <a:off x="1135305" y="477367"/>
            <a:ext cx="747451" cy="6871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9155EBD-53E6-7E2B-7E2A-4B84229BFBC4}"/>
              </a:ext>
            </a:extLst>
          </p:cNvPr>
          <p:cNvSpPr txBox="1"/>
          <p:nvPr/>
        </p:nvSpPr>
        <p:spPr>
          <a:xfrm>
            <a:off x="875524" y="1868958"/>
            <a:ext cx="3080656" cy="433965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культурні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та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мистецькі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організації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України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та інших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країн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програми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«Креативна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Європа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»</a:t>
            </a:r>
          </a:p>
          <a:p>
            <a:pPr lvl="0"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endParaRPr lang="ru-RU" sz="1600" b="1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міжнародна культурна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співпраця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спільне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створення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мистецьких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культурних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проєктів на тему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розвиток міжнародних партнерств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публічна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презентація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результатів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творчої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співпраці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877ED6-0791-F810-C0A4-C3B92A97074E}"/>
              </a:ext>
            </a:extLst>
          </p:cNvPr>
          <p:cNvSpPr txBox="1"/>
          <p:nvPr/>
        </p:nvSpPr>
        <p:spPr>
          <a:xfrm>
            <a:off x="3948403" y="1870570"/>
            <a:ext cx="3088436" cy="338554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25 000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endParaRPr lang="uk-UA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4 грудня 2026 року</a:t>
            </a:r>
            <a:endParaRPr lang="ru-RU" sz="16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Фонд ІЗОЛЯЦІЯ (Україна),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Malý Berlín (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Словаччина) та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Trans Europe Halles (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Швеція)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86D0CFD-8FC8-E7F4-24A7-066B00836C0B}"/>
              </a:ext>
            </a:extLst>
          </p:cNvPr>
          <p:cNvSpPr txBox="1"/>
          <p:nvPr/>
        </p:nvSpPr>
        <p:spPr>
          <a:xfrm>
            <a:off x="7035282" y="1868958"/>
            <a:ext cx="4356617" cy="255454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Конкурс підтримує спільне створення культурних і мистецьких творів українськими та закордонними партнерами. Проєкти мають передбачати щонайменше дві публічні презентаційні події – по одній у громаді кожного партнера. Підтримуються всі культурні та креативні сектори, крім аудіовізуального. Тривалість реалізації проєктів – до 7 місяців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19C9AE-2C95-74B7-FB8E-2088F7F99E83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65D0E4C1-ABB1-5197-63C4-8A412CFB4861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9492285-D8F8-FBDB-B814-FB51CA784AEC}"/>
              </a:ext>
            </a:extLst>
          </p:cNvPr>
          <p:cNvSpPr txBox="1"/>
          <p:nvPr/>
        </p:nvSpPr>
        <p:spPr>
          <a:xfrm>
            <a:off x="478576" y="272065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13</a:t>
            </a:r>
            <a:endParaRPr lang="uk-UA" sz="24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3B150B3-2BFF-5788-E2D2-2B7CDFCFD8B8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D10569A-C008-999A-B7B5-274450FC88C7}"/>
              </a:ext>
            </a:extLst>
          </p:cNvPr>
          <p:cNvSpPr/>
          <p:nvPr/>
        </p:nvSpPr>
        <p:spPr>
          <a:xfrm>
            <a:off x="693652" y="252403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C046E15-811E-1371-A7C0-C2882EC255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6618" y="63822"/>
            <a:ext cx="1215402" cy="11278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1F9F99-611A-5FF3-88FE-7FF1306EEDB5}"/>
              </a:ext>
            </a:extLst>
          </p:cNvPr>
          <p:cNvSpPr txBox="1"/>
          <p:nvPr/>
        </p:nvSpPr>
        <p:spPr>
          <a:xfrm>
            <a:off x="885825" y="1074807"/>
            <a:ext cx="102489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 ПРОЄКТІВ МІЖНАРОДНОЇ СПІВПРАЦІ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ZMINA:RESILIENCE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B6675A-EE26-95C7-D1EB-C910922D237B}"/>
              </a:ext>
            </a:extLst>
          </p:cNvPr>
          <p:cNvSpPr txBox="1"/>
          <p:nvPr/>
        </p:nvSpPr>
        <p:spPr>
          <a:xfrm>
            <a:off x="7092445" y="5888821"/>
            <a:ext cx="2778919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7"/>
              </a:rPr>
              <a:t>https://gurt.org.ua/news/grants/112705/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endParaRPr lang="fr-FR" sz="1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238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8514D5-664B-CD41-CBF4-143C54A3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04746C-B1C4-4677-056E-FDE25E0774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34574" y="5057776"/>
            <a:ext cx="138112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5D778745-71C0-2A70-E505-0257D7B27416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939B0AB3-7842-68FF-7838-9EF6126E6559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6E6DD7E-8703-4709-97AD-5FA3CD0996BB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8FEB506A-6756-E131-E9A3-5EEF369F6F3A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B4DDC8EB-BF04-C54A-92F1-4836E346A96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6E74A14-ADC4-FF80-1A06-C488BD79CA16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E4859DA-9599-FEE0-D68A-DF5270936732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BB6685F6-CEEB-1D5A-0AB2-AA22DD5A7CC8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E559E8A-56D4-9E52-BD07-030A9F2BB10A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ВІД ФОНДУ ІНТЕРНЕТ-СВОБОДИ НА ТЕХНОЛОГІЧНІ ТА ДОСЛІДНИЦЬКІ ПРОЄКТИ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EDC00FF-F932-D00F-9934-9B7A05BBD847}"/>
              </a:ext>
            </a:extLst>
          </p:cNvPr>
          <p:cNvSpPr txBox="1"/>
          <p:nvPr/>
        </p:nvSpPr>
        <p:spPr>
          <a:xfrm>
            <a:off x="875524" y="1868958"/>
            <a:ext cx="3080656" cy="412420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фізичні особи,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неприбуткові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комерційні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організації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усього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світу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зокрема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свобода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інтернету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цифрова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безпека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протидія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цензурі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цифровим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загрозам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забезпечення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доступу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інформації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розробка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технологічних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рішень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прикладні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дослідження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A13F3B8-01D8-D173-B0A3-A9FE12A8C96A}"/>
              </a:ext>
            </a:extLst>
          </p:cNvPr>
          <p:cNvSpPr txBox="1"/>
          <p:nvPr/>
        </p:nvSpPr>
        <p:spPr>
          <a:xfrm>
            <a:off x="3948403" y="1870570"/>
            <a:ext cx="3088436" cy="32316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 10 000 до 900 000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доларів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США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Open Technology Fund (OTF)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09F2101-20A3-543C-8D6D-E77E20BFF1EC}"/>
              </a:ext>
            </a:extLst>
          </p:cNvPr>
          <p:cNvSpPr txBox="1"/>
          <p:nvPr/>
        </p:nvSpPr>
        <p:spPr>
          <a:xfrm>
            <a:off x="7035282" y="1868958"/>
            <a:ext cx="4287417" cy="255454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Програма підтримує розробку та впровадження інноваційних технологій, прикладні дослідження, ініціативи з цифрової безпеки та </a:t>
            </a:r>
            <a:r>
              <a:rPr lang="uk-UA" sz="16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спільнотні</a:t>
            </a:r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заходи, спрямовані на захист свободи інтернету, протидію цензурі й цифровим загрозам та забезпечення доступу до інформації. Тривалість реалізації проєктів — від 6 до 24 місяців.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65F1926-00EF-49FB-ECA8-2CDB5697887E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AF4EF13B-7114-3E1D-0020-3B8FB82DDF88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A80565F-1E18-C53F-C4E5-54E7BE5812D4}"/>
              </a:ext>
            </a:extLst>
          </p:cNvPr>
          <p:cNvSpPr txBox="1"/>
          <p:nvPr/>
        </p:nvSpPr>
        <p:spPr>
          <a:xfrm>
            <a:off x="441175" y="267641"/>
            <a:ext cx="871804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14</a:t>
            </a:r>
          </a:p>
          <a:p>
            <a:pPr algn="ctr"/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7109D02-56CE-0CAC-2A7E-2292F09EA775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D0F2398-31FD-4C36-03B0-742D327C6AAE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DAA0B1-E133-D033-9946-A88492B9944C}"/>
              </a:ext>
            </a:extLst>
          </p:cNvPr>
          <p:cNvSpPr txBox="1"/>
          <p:nvPr/>
        </p:nvSpPr>
        <p:spPr>
          <a:xfrm>
            <a:off x="7049366" y="5861111"/>
            <a:ext cx="2867025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6"/>
              </a:rPr>
              <a:t>https://egrants.com.ua/programs/granti-vid-fondu-internet-svobodi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endParaRPr lang="fr-FR" sz="1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219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EB1963-97C5-8961-4F22-44684F232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FB5DF83-C79D-81A2-1308-B5C92244C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15525" y="5057776"/>
            <a:ext cx="1419225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9E11A82-65F6-6C69-C993-786F71D73BD4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24BAA26-4487-7A18-E089-0A5E80F24F4F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B02899B-A216-A689-D992-25B8CFF48C59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1100ABB3-E96E-E6A5-E6C0-C32DFA3F9B9E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59778D0-2351-2FC9-5408-8B1694DCBA3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7235067-6D6D-648D-ADF9-48DDA4DE03F7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C830104-E531-F478-A913-E6AFC3B049A0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647B1CB9-1865-0AB0-CEF3-8C090A37EA6B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D2CE89B0-DB14-8380-039B-26BF4D6B8051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ПОСТІЙНИЙ ГРАНТ ВІД ЄВРОПЕЙСЬКОГО ФОНДУ ПІДТРИМКИ ДЕМОКРАТІЇ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BD7C06C-3CBA-D6CD-E795-B74C8163F241}"/>
              </a:ext>
            </a:extLst>
          </p:cNvPr>
          <p:cNvSpPr txBox="1"/>
          <p:nvPr/>
        </p:nvSpPr>
        <p:spPr>
          <a:xfrm>
            <a:off x="875524" y="1868958"/>
            <a:ext cx="3080656" cy="387798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ГО,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неформальні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платформи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рухи,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активісти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молодіжні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лідери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працюють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над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розвитком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демократичного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демократії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протидія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дискримінації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захист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фундаментальних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свобод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692EC44-496A-0C54-DC97-EA336389AD63}"/>
              </a:ext>
            </a:extLst>
          </p:cNvPr>
          <p:cNvSpPr txBox="1"/>
          <p:nvPr/>
        </p:nvSpPr>
        <p:spPr>
          <a:xfrm>
            <a:off x="3948403" y="1870570"/>
            <a:ext cx="3088436" cy="372409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сума гранту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визначається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індивідуально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Європейський фонд підтримки демократії (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European Endowment for Democracy, EED)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86E0C37-0700-403A-81A6-D46F72E7CE5C}"/>
              </a:ext>
            </a:extLst>
          </p:cNvPr>
          <p:cNvSpPr txBox="1"/>
          <p:nvPr/>
        </p:nvSpPr>
        <p:spPr>
          <a:xfrm>
            <a:off x="7035282" y="1868958"/>
            <a:ext cx="4287417" cy="181588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Програма підтримує демократичні ініціативи у країнах Європейського сусідства, зокрема в Україні. Пріоритет надається </a:t>
            </a:r>
            <a:r>
              <a:rPr lang="uk-UA" sz="16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проєктам</a:t>
            </a:r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які мають обмежені можливості отримати фінансування через інші інструменти ЄС або донорські програми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284500B-98B5-E383-F31E-A675F3D48938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7D3FBAF8-1418-C9CE-F7E5-ACED94B6F9ED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53A812EA-FF2C-5CAF-6DF7-272BCCB6B28B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15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AE094F46-9A0F-9AAC-DF7B-2EA4E890D789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64FC6FC-0DDE-75B0-DD49-B5A80F43532D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83D6FE-4B43-36C5-0B8B-BB541CBEFB5A}"/>
              </a:ext>
            </a:extLst>
          </p:cNvPr>
          <p:cNvSpPr txBox="1"/>
          <p:nvPr/>
        </p:nvSpPr>
        <p:spPr>
          <a:xfrm>
            <a:off x="7049366" y="5918261"/>
            <a:ext cx="2867025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6"/>
              </a:rPr>
              <a:t>https://gurt.org.ua/news/grants/112450/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endParaRPr lang="fr-FR" sz="1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581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4EAC74-AF4C-540D-138E-D4F28B2C3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04C8E8-920F-B132-50A9-BCC24C877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4100" y="5048250"/>
            <a:ext cx="1362075" cy="1266826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3A8021B-DD32-4324-2E79-1F53DB72E93F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39F896E-2AE8-1DD8-717B-168BB21285F6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785896BB-C8BB-F323-87D5-E5A6C59B587F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E5AEB67-EB9B-D3C4-4A7B-EE4EFBAFB6A9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542F44A-4C00-0B58-2D1F-CC3E6A0E3D3E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74616B9-1F38-4C5F-5CAF-B17C60CE16C4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AB66619-9B60-E469-1DE9-3725FFCFCA96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6638B6D-A436-F766-10B3-1B4BD3908165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9763E853-A6C5-3F97-19AB-6BCCF3F25A69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 ІНІЦІАТИВ ОГС ЩОДО УСУНЕННЯ НАГАЛЬНИХ ПРОГАЛИН У ВПЛИВІ ЖІНОК НА МИРНІ ПРОЦЕСИ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894B97A-3AB9-0513-97F2-5AF33A23395F}"/>
              </a:ext>
            </a:extLst>
          </p:cNvPr>
          <p:cNvSpPr txBox="1"/>
          <p:nvPr/>
        </p:nvSpPr>
        <p:spPr>
          <a:xfrm>
            <a:off x="875524" y="1868958"/>
            <a:ext cx="3080656" cy="437042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юридично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зареєстровані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місцеві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національні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жіночі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правозахисні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феміністичні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молодіжні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очолювані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молодими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жінками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організації, а також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їхні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коаліції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участь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мирних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процесах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адвокація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підготовка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участі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прийнятті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рішень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моніторинг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гендерних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положень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мирних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угод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DF51B77-7879-1F3A-4478-CFC917180F53}"/>
              </a:ext>
            </a:extLst>
          </p:cNvPr>
          <p:cNvSpPr txBox="1"/>
          <p:nvPr/>
        </p:nvSpPr>
        <p:spPr>
          <a:xfrm>
            <a:off x="3948403" y="1870570"/>
            <a:ext cx="3088436" cy="34778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100 000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доларів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США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Жіночий фонд миру та гуманітарної допомоги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WPHF), Rapid Response Window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0D8C838-418B-6AD5-DC88-9CC7380E5E93}"/>
              </a:ext>
            </a:extLst>
          </p:cNvPr>
          <p:cNvSpPr txBox="1"/>
          <p:nvPr/>
        </p:nvSpPr>
        <p:spPr>
          <a:xfrm>
            <a:off x="7035282" y="1868958"/>
            <a:ext cx="4287417" cy="3539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Фінансування надається на короткострокові термінові ініціативи, які усувають конкретні бар’єри для змістовної участі жінок у формальних мирних процесах або реалізації мирних угод. Можливі </a:t>
            </a:r>
            <a:r>
              <a:rPr lang="uk-UA" sz="16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адвокаційні</a:t>
            </a:r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кампанії, підготовка учасниць переговорних процесів, стратегічне планування, взаємодія з особами, які ухвалюють рішення, підготовка колективних декларацій та створення механізмів моніторингу виконання гендерних положень </a:t>
            </a:r>
          </a:p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мирних домовленостей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31A5D9F-3FAB-0ECC-BA4A-A1E4238CC045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D6066697-8DDA-6B55-8F8F-032A0F4C6D65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E674FD5-688C-D7D3-33CD-D7B4AF1F844D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16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A2AD9D8-EDB6-E65D-67C9-9B1C41054363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DDB4A1F-B4B4-BD29-5303-3113D22118C3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BC128-00D3-40CD-9525-B2F61FFA1A4E}"/>
              </a:ext>
            </a:extLst>
          </p:cNvPr>
          <p:cNvSpPr txBox="1"/>
          <p:nvPr/>
        </p:nvSpPr>
        <p:spPr>
          <a:xfrm>
            <a:off x="7049366" y="5918261"/>
            <a:ext cx="2867025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6"/>
              </a:rPr>
              <a:t>https://gurt.org.ua/news/grants/112240/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r>
              <a:rPr lang="fr-FR" sz="10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0758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FBDE62-69F3-99BE-AA69-139DD938B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D60776-1A36-3E62-6F97-B3F44B7C6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25050" y="5057776"/>
            <a:ext cx="1390650" cy="1266824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EF48F5A-811B-0D5A-C836-DD1CA1189EDF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E12D840F-2543-5E42-3BC0-C9328B40C33E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256A7347-B16F-1677-B416-FDF5C80EB02A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D8EC8D4C-5D6B-16F5-8C80-875EF723A9AD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373D46C-6F19-118B-C27F-A612A87C7459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9E00534-CCDC-9829-2C7F-8E2A3E9D663A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F68B562-0E0E-48FC-2B05-6E51F17E57A5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5C790C5-ABE5-63EF-3206-32A4CD4B0AB4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70552E7C-748F-2B18-B9EF-66E00281C65C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НА ПОСИЛЕННЯ СПРОМОЖНОСТІ ОГС РЕАГУВАТИ НА НАДЗВИЧАЙНІ СИТУАЦІЇ, СПРИЧИНЕНІ ВІЙНОЮ — «ГОТУЙСЯ!»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7E1E050-0831-C54E-4780-4C6D09785E46}"/>
              </a:ext>
            </a:extLst>
          </p:cNvPr>
          <p:cNvSpPr txBox="1"/>
          <p:nvPr/>
        </p:nvSpPr>
        <p:spPr>
          <a:xfrm>
            <a:off x="875524" y="1868958"/>
            <a:ext cx="3080656" cy="489364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громадські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об’єднання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благодійні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зареєстровані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статус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неприбутковості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працюють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підконтрольній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території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підготовка ОГС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надзвичайних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ситуацій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безперервність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координація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населення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умовах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перебоїв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з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електро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-, тепло-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водопостачанням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356F503-5A51-CA38-F255-22C6801B5EBC}"/>
              </a:ext>
            </a:extLst>
          </p:cNvPr>
          <p:cNvSpPr txBox="1"/>
          <p:nvPr/>
        </p:nvSpPr>
        <p:spPr>
          <a:xfrm>
            <a:off x="3948403" y="1870570"/>
            <a:ext cx="3088436" cy="32316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1 000 000 грн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 (до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вичерпання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грантового пулу)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ІСАР Єднання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8DB48AC-B146-88C0-3006-7C5FF5C4452E}"/>
              </a:ext>
            </a:extLst>
          </p:cNvPr>
          <p:cNvSpPr txBox="1"/>
          <p:nvPr/>
        </p:nvSpPr>
        <p:spPr>
          <a:xfrm>
            <a:off x="7035282" y="1868958"/>
            <a:ext cx="4287417" cy="30469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Конкурс підтримує проєкти, які допоможуть ОГС продовжувати роботу та надавати послуги населенню під час зимових загроз, тривалих відключень електроенергії, тепла й води та інших надзвичайних ситуацій, спричинених війною. Можуть фінансуватися заходи з підготовки організації до криз, координації та мобілізації ресурсів, інформування населення, забезпечення безпеки й безперервності роботи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8923159-17F4-EB93-F009-D5E1514BF84E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1E6C0E72-6E3D-85E7-B4D5-3531891F4FB0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6C3E9D2F-45CB-6E0D-113D-2E8E1D802F5D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17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17C0EC9-C472-D8C9-1205-79C7B3AF7965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8225D0C-7DC7-099A-6305-E6510148D899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8048FA-264D-1574-E903-983DDAE86561}"/>
              </a:ext>
            </a:extLst>
          </p:cNvPr>
          <p:cNvSpPr txBox="1"/>
          <p:nvPr/>
        </p:nvSpPr>
        <p:spPr>
          <a:xfrm>
            <a:off x="7049366" y="5918261"/>
            <a:ext cx="2867025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6"/>
              </a:rPr>
              <a:t>https://gurt.org.ua/news/grants/112277/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  <a:r>
              <a:rPr lang="fr-FR" sz="10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4912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41A0F-2D7D-A077-63D3-FD416EC5A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F1C4CF2-BA4C-2AA7-8FEB-CEA96C367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489" y="5058703"/>
            <a:ext cx="1408298" cy="1255885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007F670-12A8-DAA9-E413-9ACDC438FA99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3FB153CA-5C1D-51B3-7BF6-8FA7EC081CE5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5319AE3-D2A5-D5C3-D2B6-B606B317E94B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005BF875-FB54-B498-524F-6A36247497E9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9277A88-E426-72AD-32DF-7BFB5834F385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F560D63E-5B8F-0AD5-3F06-4EB0EEFFB2E4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3F62B03D-4279-EDCA-D497-01C12BA661FF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8C5954CB-081C-28E2-21F7-08C6F264B1F6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59A87B55-1ABF-4AF2-7C59-41FD063EC810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НА ЗАХИСТ І ПОСИЛЕННЯ ГРОМАДЯНСЬКОГО СУСПІЛЬСТВА В УМОВАХ СИСТЕМНИХ ЗАГРОЗ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CB6E5B9-AF7B-F434-7AB2-4A8FA83AF285}"/>
              </a:ext>
            </a:extLst>
          </p:cNvPr>
          <p:cNvSpPr txBox="1"/>
          <p:nvPr/>
        </p:nvSpPr>
        <p:spPr>
          <a:xfrm>
            <a:off x="875524" y="1868958"/>
            <a:ext cx="3080656" cy="292387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організації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; громадські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ініціативи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захист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права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людини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адвокація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організаційна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безпека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10DE4BA-8501-8508-4AB2-59835B3263B9}"/>
              </a:ext>
            </a:extLst>
          </p:cNvPr>
          <p:cNvSpPr txBox="1"/>
          <p:nvPr/>
        </p:nvSpPr>
        <p:spPr>
          <a:xfrm>
            <a:off x="3948403" y="1870570"/>
            <a:ext cx="3088436" cy="32316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визначається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потреб проєкту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CIVICUS Crisis Response Fund (CRF)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A2C3AD3-1B47-0B1D-FA79-98838C7788ED}"/>
              </a:ext>
            </a:extLst>
          </p:cNvPr>
          <p:cNvSpPr txBox="1"/>
          <p:nvPr/>
        </p:nvSpPr>
        <p:spPr>
          <a:xfrm>
            <a:off x="7035282" y="1868958"/>
            <a:ext cx="4287417" cy="280076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Фонд підтримує організації громадянського суспільства, які стикаються з новими загрозами або обмеженнями у своїй діяльності. Фінансування можуть отримати проєкти, спрямовані на </a:t>
            </a:r>
            <a:r>
              <a:rPr lang="uk-UA" sz="16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адвокацію</a:t>
            </a:r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захист прав людини, підвищення фізичної та цифрової безпеки, зміцнення організаційної стійкості, адаптацію діяльності до кризових умов та психосоціальну підтримку команд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C965652-E72F-81CC-B5C2-85244B52C040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6B48BB0A-8A04-971B-0850-F3FCBC222663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BA9E1D02-D73F-CF4D-5CD1-D3955AE18309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18</a:t>
            </a:r>
            <a:endParaRPr lang="uk-UA" sz="24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E1753D2-FBF1-D134-5836-90D2C216B7FC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8892986-EF8B-D828-6D07-4EE83050E083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D14852-C926-84E5-4E62-68177513081A}"/>
              </a:ext>
            </a:extLst>
          </p:cNvPr>
          <p:cNvSpPr txBox="1"/>
          <p:nvPr/>
        </p:nvSpPr>
        <p:spPr>
          <a:xfrm>
            <a:off x="7049366" y="5918261"/>
            <a:ext cx="2867025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fr-FR" sz="1000" dirty="0">
                <a:latin typeface="Bookman Old Style" panose="02050604050505020204" pitchFamily="18" charset="0"/>
                <a:hlinkClick r:id="rId5"/>
              </a:rPr>
              <a:t>https://m.gurt.org.ua/news/grants/111871/</a:t>
            </a:r>
            <a:r>
              <a:rPr lang="uk-UA" sz="1000" dirty="0">
                <a:latin typeface="Bookman Old Style" panose="020506040505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623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2D68FE-C74B-15DC-CA50-06212D318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297407-866D-F281-3C5E-E1F64E449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0527" y="5056019"/>
            <a:ext cx="1386614" cy="1275621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B8F3FDE-D075-84E5-F99C-4A9B04D9DA3B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23F8DD0-4ADE-77CB-A33E-7E81C4D9CB45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030992C-6D8C-9C75-B0E5-D3271B542DBD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E968EB2-EAB5-0441-5702-F790CF8B1E1D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1B90F4F0-F63D-B52B-2961-CAE49156B81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68DDDD5-D99A-6829-1B48-811DAF4077FB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9748B755-88CB-388D-BC96-72B6B3A0B6CB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9B819434-310C-9AA4-F0CB-5D94BC8C1AF7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28DD9227-AFFB-416B-CCA2-6975A3929816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 НА ВІДКРИТТЯ ДИТЯЧОГО САДОЧКА («ВЛАСНА СПРАВА»)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9B2FAB6-4292-116F-5383-9FD8E923BB7A}"/>
              </a:ext>
            </a:extLst>
          </p:cNvPr>
          <p:cNvSpPr txBox="1"/>
          <p:nvPr/>
        </p:nvSpPr>
        <p:spPr>
          <a:xfrm>
            <a:off x="875524" y="1868958"/>
            <a:ext cx="3080656" cy="218521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підприємці у сфері дошкільної освіти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дошкільна освіта, розвиток малого бізнесу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4D856F6-3C04-171F-AD3F-7DD4386ACFFB}"/>
              </a:ext>
            </a:extLst>
          </p:cNvPr>
          <p:cNvSpPr txBox="1"/>
          <p:nvPr/>
        </p:nvSpPr>
        <p:spPr>
          <a:xfrm>
            <a:off x="3948403" y="1870570"/>
            <a:ext cx="3088436" cy="298543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1 000 000 грн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державна програма «Власна справа»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B88C5A8-E878-F3E8-F17F-84C5C819D80C}"/>
              </a:ext>
            </a:extLst>
          </p:cNvPr>
          <p:cNvSpPr txBox="1"/>
          <p:nvPr/>
        </p:nvSpPr>
        <p:spPr>
          <a:xfrm>
            <a:off x="7035282" y="1868958"/>
            <a:ext cx="4287417" cy="156966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Програма підтримує відкриття та розвиток закладів дошкільної освіти, зокрема дитячих садків, </a:t>
            </a:r>
            <a:r>
              <a:rPr lang="uk-UA" sz="16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мінісадків</a:t>
            </a:r>
            <a:r>
              <a:rPr lang="uk-UA" sz="1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та центрів розвитку дитини, із можливістю створення нових робочих місць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30ABB9AA-3BC0-9849-13B3-FB9D9FA9918E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3A0D72EF-9574-A5D5-2884-6F044EFE23AE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3F2A8CBF-2030-402F-6F27-0F8FE47D8D0E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19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AE9BCA0D-A401-2321-7123-F4AE31863396}"/>
              </a:ext>
            </a:extLst>
          </p:cNvPr>
          <p:cNvSpPr txBox="1"/>
          <p:nvPr/>
        </p:nvSpPr>
        <p:spPr>
          <a:xfrm>
            <a:off x="7013633" y="5869814"/>
            <a:ext cx="2869161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/>
              </a:rPr>
              <a:t>https://investoffice.lviv.ua/grant-na-vidkryttya-dytyachogo-sadochku/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05AFC37-9A3E-A0C1-0E77-4B0A757D6C3D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12F6DAC-8757-40A9-1D27-6CABDA9D177E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22852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BB9F6-A23B-05DF-6AF9-35AC44258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6E74BC-71D3-2849-CCCC-39D2E004D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3490" y="5048454"/>
            <a:ext cx="1383654" cy="1276386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CCB74DD2-4309-3CD1-7C97-3EE4C44AB1E4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2F7710E-F507-CD21-C861-B73E05480336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458657A-43DE-0CE2-E92B-7C9B9BC90A47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A8F6049-2C12-AA56-2788-3653C0C22C61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F0B0C485-AC3C-65B8-AFA9-740C7E76C79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319012B2-07B2-0E79-1ECD-1DC3616A8761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43D8E90-D578-AC2C-8692-D46E827E7347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C399E790-163A-7FD0-EA59-8E42A92ED521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F503A400-A42F-0C76-3A49-3396591F016D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ДОТАЦІЇ НА ПІДТРИМКУ ТВАРИННИЦТВА ДЛЯ АГРАРІЇВ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796CE90-D5F7-9059-3A4D-3D64692F6F4D}"/>
              </a:ext>
            </a:extLst>
          </p:cNvPr>
          <p:cNvSpPr txBox="1"/>
          <p:nvPr/>
        </p:nvSpPr>
        <p:spPr>
          <a:xfrm>
            <a:off x="875524" y="1868958"/>
            <a:ext cx="3080656" cy="218521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аграрії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утримують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від 3 до 100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корів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тваринництво, підтримка аграрного сектору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EE0570E-A681-E424-4E05-C0FA34A3A7F8}"/>
              </a:ext>
            </a:extLst>
          </p:cNvPr>
          <p:cNvSpPr txBox="1"/>
          <p:nvPr/>
        </p:nvSpPr>
        <p:spPr>
          <a:xfrm>
            <a:off x="3948403" y="1870570"/>
            <a:ext cx="3088436" cy="323165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7 000 грн на одну голову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великої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рогатої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худоби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державна програма підтримки аграріїв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36B57D5-9104-63A6-FC93-41181E6E7C26}"/>
              </a:ext>
            </a:extLst>
          </p:cNvPr>
          <p:cNvSpPr txBox="1"/>
          <p:nvPr/>
        </p:nvSpPr>
        <p:spPr>
          <a:xfrm>
            <a:off x="7035282" y="1868958"/>
            <a:ext cx="4287417" cy="107721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передбачає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бюджетної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дотації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агровиробникам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розвитку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тваринництва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в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Україні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893EB06-F8A0-9C7B-ECE0-7E2A454BC94E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36C978BC-51AC-5B6F-FE7D-51B68B4C627A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87E6CC2C-6576-B6B7-F6C4-DADE34056620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20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2EFEDA0-F740-529F-1386-4AA9A632B827}"/>
              </a:ext>
            </a:extLst>
          </p:cNvPr>
          <p:cNvSpPr txBox="1"/>
          <p:nvPr/>
        </p:nvSpPr>
        <p:spPr>
          <a:xfrm>
            <a:off x="7054328" y="5888898"/>
            <a:ext cx="2869161" cy="24622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/>
              </a:rPr>
              <a:t>https://grant.market/opp/state-agrarian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9D34939-CDBA-8057-F041-9C307826BCF7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5CC9C70-2F3B-3DFA-E08F-ABE96A1CE744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40949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9FDDD8-CCA7-4D3B-ECB4-DDF2EA5A5D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F5D7FF-56CF-9422-FC9E-219FABE74C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32021" y="5048453"/>
            <a:ext cx="1375122" cy="1276386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89A0F54B-9DBF-AD08-D16F-A4B28A68FBA8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1278F2A-8D00-CA5F-D5C7-FA1E6212BABE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348106B-936A-99C7-9ABF-A22B616F7FDC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C0E016E5-6E62-DA20-7017-F8A82070BFD9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9288402C-F1F2-BAF3-CFF5-C7975F410FEC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5757F4A-3C66-F200-E3D1-ED77B7E09CB1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E1631F45-DA22-BC7D-F01A-839760933704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50DEAE6-6385-3CA6-A32C-A8CAEB66BD6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AAF48AC0-6BD0-842F-942A-3C9FC5D38306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ДЛЯ МОЛОДІ НА ВІДКРИТТЯ БІЗНЕСУ «ВЛАСНА СПРАВА»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344B94B-8B37-3783-4A76-D2BE230B8D48}"/>
              </a:ext>
            </a:extLst>
          </p:cNvPr>
          <p:cNvSpPr txBox="1"/>
          <p:nvPr/>
        </p:nvSpPr>
        <p:spPr>
          <a:xfrm>
            <a:off x="875524" y="1868958"/>
            <a:ext cx="3080656" cy="267765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молодь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віком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18-25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років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яка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планує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відкрити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власний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молодіжне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підприємництво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підтримка малого бізнесу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AC96360-2072-B60E-B929-263560AF4014}"/>
              </a:ext>
            </a:extLst>
          </p:cNvPr>
          <p:cNvSpPr txBox="1"/>
          <p:nvPr/>
        </p:nvSpPr>
        <p:spPr>
          <a:xfrm>
            <a:off x="3948403" y="1870570"/>
            <a:ext cx="3088436" cy="298543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200 000 грн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державна програма «Власна справа»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8755DE3-01A4-1C88-A0C9-289F146BEEF4}"/>
              </a:ext>
            </a:extLst>
          </p:cNvPr>
          <p:cNvSpPr txBox="1"/>
          <p:nvPr/>
        </p:nvSpPr>
        <p:spPr>
          <a:xfrm>
            <a:off x="7035282" y="1868958"/>
            <a:ext cx="4287417" cy="156966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підтримує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молодих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підприємців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грантами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відкриття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власної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справи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.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Кошти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використати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обладнання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сировину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оренду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маркетинг, франшизу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інші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потреби бізнесу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4A1FB57-0830-4988-94E8-4C6DFBDE3D18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68843DF3-F19C-EDC0-D364-579CBDAE03E1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06502F7-12E9-638C-9D20-55258A6C5912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21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383C76F-83CE-1784-D8A7-BE0364C01E5D}"/>
              </a:ext>
            </a:extLst>
          </p:cNvPr>
          <p:cNvSpPr txBox="1"/>
          <p:nvPr/>
        </p:nvSpPr>
        <p:spPr>
          <a:xfrm>
            <a:off x="7007298" y="5862384"/>
            <a:ext cx="2869161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/>
              </a:rPr>
              <a:t>https://diia.gov.ua/services/grant-na-vlasnu-spravu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322214B-67A4-2BFC-0875-C6594A1F274F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13B9F6B-5631-B339-8A9F-55D88CCA9E84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65745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082325-04A8-4C78-4EC9-D2B3AB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4F0603-D153-3A6D-1560-B21DFD98D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34575" y="5048250"/>
            <a:ext cx="1390650" cy="1266826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B5F8FAE4-B2B0-BB8D-11B5-F0CFD4AF3AE0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637E4391-0490-5381-3203-9025144CB510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9C83B456-8ADC-A098-4636-2178B2814193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D82D66DA-E4EF-DACB-EE97-6D615A43E29D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73F29B6-49B6-149D-E9C9-4F133620387F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7CEDBA3B-53E3-DF6F-9FA1-A00B306F2BAC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FAE93E6A-FED0-D832-AA25-8EDEE57D801F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673947CD-ECCE-97AA-8C05-723E2E74642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56A88D4C-8848-FE1D-EF12-D22277828C6D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ДЛЯ НЕПРИБУТКОВИХ ОРГАНІЗАЦІЙ ВІД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AVERY DENNISON FOUNDATION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8215787-26B8-042A-AA24-E63E37BF71B9}"/>
              </a:ext>
            </a:extLst>
          </p:cNvPr>
          <p:cNvSpPr txBox="1"/>
          <p:nvPr/>
        </p:nvSpPr>
        <p:spPr>
          <a:xfrm>
            <a:off x="875524" y="1868958"/>
            <a:ext cx="3080656" cy="31700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неприбуткові та неурядові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діяльність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відповідає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пріоритетним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напрямам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фонду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освіта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екологічна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сталість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економічний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розвиток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економічних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можливостей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167D575-22F7-6AFA-18EB-2CC7C56F9766}"/>
              </a:ext>
            </a:extLst>
          </p:cNvPr>
          <p:cNvSpPr txBox="1"/>
          <p:nvPr/>
        </p:nvSpPr>
        <p:spPr>
          <a:xfrm>
            <a:off x="3948403" y="1870570"/>
            <a:ext cx="3088436" cy="30162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 50 000 до 100 000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доларів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США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Avery Dennison Foundation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FAAF8B0-AE79-167D-534F-641E2A5B439F}"/>
              </a:ext>
            </a:extLst>
          </p:cNvPr>
          <p:cNvSpPr txBox="1"/>
          <p:nvPr/>
        </p:nvSpPr>
        <p:spPr>
          <a:xfrm>
            <a:off x="7035282" y="1868958"/>
            <a:ext cx="4287417" cy="206210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Фонд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підтримує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проєкти,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спрямовані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на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розширення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доступу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освіти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екологічної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стійкості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громад,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адаптацію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змін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клімату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професійне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навчання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розвиток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підприємництва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створення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економічних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можливостей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соціально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вразливих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груп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населення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2218027-EA1F-AC96-F5C6-15C28B0A0F9E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33C19E5D-3FA5-DE61-DB82-70FAAEA51AB8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BF985ADB-655D-EBE7-1479-812BA31CAF48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22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899DBAC-9390-6B02-4986-844039D04B2B}"/>
              </a:ext>
            </a:extLst>
          </p:cNvPr>
          <p:cNvSpPr txBox="1"/>
          <p:nvPr/>
        </p:nvSpPr>
        <p:spPr>
          <a:xfrm>
            <a:off x="7007298" y="5862384"/>
            <a:ext cx="2869161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/>
              </a:rPr>
              <a:t>https://gurt.org.ua/news/grants/112152/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5FC9647-7296-F0F7-B863-C4533AA0D45E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B53DA18-8AA5-D489-A06A-F75F3A02457C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694788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C7C41E-6924-8F5C-644A-8C991BB2B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55F905-9BC3-3BFB-E145-E76C7190F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3969" y="5048453"/>
            <a:ext cx="1393174" cy="1268820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6BF8200-5DAB-E4C2-1EB1-73242A202A42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BF5553DE-E799-58E9-A42C-D4221C3A5A13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4C9803B7-50CD-78FE-74D6-399DD56C767B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110CF60-FCB6-0328-D54B-A477A6445183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D750E94D-A5F2-BF88-0D2A-D15A63B1297C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567AB530-6619-E0EE-A9EB-0E973713FE02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61D24C9A-C4BB-9A1E-4496-8DB7A5EC7A11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F6267127-3F59-4607-F85A-70AC389F880D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E24C9CBD-D831-D92A-430E-21F1BC4EC604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 НА МАРКЕТИНГОВІ ПОСЛУГИ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A05F71A-E821-B006-BF47-D76C15B1B3BD}"/>
              </a:ext>
            </a:extLst>
          </p:cNvPr>
          <p:cNvSpPr txBox="1"/>
          <p:nvPr/>
        </p:nvSpPr>
        <p:spPr>
          <a:xfrm>
            <a:off x="875524" y="1868958"/>
            <a:ext cx="3080656" cy="243143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бізнес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ФОП та юридичні особи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маркетинг, розвиток бізнесу,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просування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продукції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послуг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D932F5E-DAD3-6309-C22A-6CF776FA6FE5}"/>
              </a:ext>
            </a:extLst>
          </p:cNvPr>
          <p:cNvSpPr txBox="1"/>
          <p:nvPr/>
        </p:nvSpPr>
        <p:spPr>
          <a:xfrm>
            <a:off x="3948403" y="1870570"/>
            <a:ext cx="3088436" cy="30162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500 000 грн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підтримки бізнесу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Defense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D86049D-0EA0-F622-93DE-A04D032FD22D}"/>
              </a:ext>
            </a:extLst>
          </p:cNvPr>
          <p:cNvSpPr txBox="1"/>
          <p:nvPr/>
        </p:nvSpPr>
        <p:spPr>
          <a:xfrm>
            <a:off x="7035282" y="1868958"/>
            <a:ext cx="4287417" cy="181588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підтримує підприємців у отриманні маркетингових та консалтингових послуг, зокрема розробки маркетингових стратегій, брендингу,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web-</a:t>
            </a: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продуктів, рекламних кампаній та виходу на міжнародні ринки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55DBE61-8A51-0F8D-8A7F-EA748ED4D945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5FEA7365-36E6-BC43-8CD9-FFC0076E147C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790BCDF1-7C21-11C9-EE59-32631DBEABC4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23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45740CF-7CDF-1626-96A5-BF09B84F1374}"/>
              </a:ext>
            </a:extLst>
          </p:cNvPr>
          <p:cNvSpPr txBox="1"/>
          <p:nvPr/>
        </p:nvSpPr>
        <p:spPr>
          <a:xfrm>
            <a:off x="6985165" y="5905262"/>
            <a:ext cx="2869161" cy="246221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/>
              </a:rPr>
              <a:t>https://online.defense.com.ua/grant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DE4FC89-A32C-5108-A372-7D707DE3311A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E182394-383D-93CB-B8C8-E4894439B95D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77018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0A147-C4C5-3DBB-23D6-FC62D050B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6F2267-078D-7173-C47D-B44103417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3489" y="5048453"/>
            <a:ext cx="1383654" cy="1268820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178DA332-AEFB-E87F-5324-734151E321BC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64030B0-0D12-276A-F444-87E5939C71D0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EC9E6D2F-08B1-8393-49DD-31DB827AE1C6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FB5A8FF-9B87-F7EB-B442-DE8D3E5E69E2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7302B208-9361-27AB-7275-A7D5F8DBDEE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3D35334C-2C85-F8A2-DBF3-73B45AB4DCF7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DF601E4B-0767-FB34-A224-BF3E6E50BDD6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3B59E9BE-FF72-DBDE-86C6-382767211AB7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3D8720DD-72EC-F9F5-92C3-97FA6AE44D64}"/>
              </a:ext>
            </a:extLst>
          </p:cNvPr>
          <p:cNvSpPr txBox="1"/>
          <p:nvPr/>
        </p:nvSpPr>
        <p:spPr>
          <a:xfrm>
            <a:off x="875524" y="1087674"/>
            <a:ext cx="10431619" cy="4001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ГРАНТИ ЄВРОПЕЙСЬКОГО ФОНДУ ЗА ДЕМОКРАТІЮ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1D08A3D-AA44-A540-F216-7EED5FF3E5E7}"/>
              </a:ext>
            </a:extLst>
          </p:cNvPr>
          <p:cNvSpPr txBox="1"/>
          <p:nvPr/>
        </p:nvSpPr>
        <p:spPr>
          <a:xfrm>
            <a:off x="875524" y="1868958"/>
            <a:ext cx="3080656" cy="292387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організації громадянського суспільства, незалежні медіа та громадські ініціативи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демократія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права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людини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громадянське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суспільство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незалежні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медіа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C0C96C6-D66E-9AF7-B78B-4D95168BB22A}"/>
              </a:ext>
            </a:extLst>
          </p:cNvPr>
          <p:cNvSpPr txBox="1"/>
          <p:nvPr/>
        </p:nvSpPr>
        <p:spPr>
          <a:xfrm>
            <a:off x="3948403" y="1870570"/>
            <a:ext cx="3088436" cy="307776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 150 000 євро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Європейський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фонд за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демократію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(EED)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D86B895-9DE1-F18F-317B-91E2ACD8050F}"/>
              </a:ext>
            </a:extLst>
          </p:cNvPr>
          <p:cNvSpPr txBox="1"/>
          <p:nvPr/>
        </p:nvSpPr>
        <p:spPr>
          <a:xfrm>
            <a:off x="7035282" y="1868958"/>
            <a:ext cx="4287417" cy="156966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підтримує ініціативи у сфері розвитку демократії, прав людини, незалежної журналістики, боротьби з дезінформацією та посилення громадянської активності, зокрема в умовах війни та криз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97897FC-FD08-6DC8-FCCF-3950CBA73E94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D96738A7-C1A8-2C9D-ED4A-D0205DA46EEE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FA8D54B7-CBF7-E7FF-7CCA-3529D56EE9FF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24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0B8C88A-EEEF-3B79-3D16-26B607EF8ECC}"/>
              </a:ext>
            </a:extLst>
          </p:cNvPr>
          <p:cNvSpPr txBox="1"/>
          <p:nvPr/>
        </p:nvSpPr>
        <p:spPr>
          <a:xfrm>
            <a:off x="7043937" y="5882746"/>
            <a:ext cx="2869161" cy="253916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5"/>
              </a:rPr>
              <a:t>https://apply.democracyendowment.eu/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uk-UA" sz="10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E0CD001-3B4C-D55D-1D76-99DFECA20811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0A8FA5A-F9B8-FA9A-4B1D-061524CB482A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54473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E23121F-0B0B-BCF0-1842-2F76AECDF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944101" y="5067299"/>
            <a:ext cx="1362074" cy="1238251"/>
          </a:xfrm>
          <a:prstGeom prst="rect">
            <a:avLst/>
          </a:prstGeom>
        </p:spPr>
      </p:pic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6CF0FB7F-3283-438A-94BD-9F12E05607F3}"/>
              </a:ext>
            </a:extLst>
          </p:cNvPr>
          <p:cNvCxnSpPr>
            <a:cxnSpLocks/>
          </p:cNvCxnSpPr>
          <p:nvPr/>
        </p:nvCxnSpPr>
        <p:spPr>
          <a:xfrm>
            <a:off x="5483098" y="5791676"/>
            <a:ext cx="4421348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7DB0603-1BB4-47DA-B1A0-126E28E89960}"/>
              </a:ext>
            </a:extLst>
          </p:cNvPr>
          <p:cNvCxnSpPr>
            <a:cxnSpLocks/>
          </p:cNvCxnSpPr>
          <p:nvPr/>
        </p:nvCxnSpPr>
        <p:spPr>
          <a:xfrm flipV="1">
            <a:off x="3946848" y="1953654"/>
            <a:ext cx="8556" cy="4371185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3552B74-86F2-465C-8DA5-5B7E8588E31F}"/>
              </a:ext>
            </a:extLst>
          </p:cNvPr>
          <p:cNvCxnSpPr>
            <a:cxnSpLocks/>
          </p:cNvCxnSpPr>
          <p:nvPr/>
        </p:nvCxnSpPr>
        <p:spPr>
          <a:xfrm flipV="1">
            <a:off x="7035282" y="1953654"/>
            <a:ext cx="0" cy="4381328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EBE43DE9-E8CB-4725-A1EE-CA7803259C7A}"/>
              </a:ext>
            </a:extLst>
          </p:cNvPr>
          <p:cNvCxnSpPr>
            <a:cxnSpLocks/>
          </p:cNvCxnSpPr>
          <p:nvPr/>
        </p:nvCxnSpPr>
        <p:spPr>
          <a:xfrm>
            <a:off x="5492621" y="6317273"/>
            <a:ext cx="4411825" cy="75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61BF3DE-0C7F-47DC-B8D4-BB3215A9C689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B834A88-8D9D-42EB-B5CF-EE6A71D0A25B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23E7E0F9-B16E-4C15-84EB-9F6385F72BC7}"/>
              </a:ext>
            </a:extLst>
          </p:cNvPr>
          <p:cNvSpPr txBox="1"/>
          <p:nvPr/>
        </p:nvSpPr>
        <p:spPr>
          <a:xfrm>
            <a:off x="4779818" y="191851"/>
            <a:ext cx="6419833" cy="584775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kumimoji="0" lang="uk-UA" sz="3200" b="0" i="0" u="none" strike="noStrike" kern="1200" cap="none" spc="0" normalizeH="0" baseline="0" noProof="0" dirty="0"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j-ea"/>
                <a:cs typeface="+mj-cs"/>
              </a:rPr>
              <a:t>Постійні програми та ресурси</a:t>
            </a:r>
            <a:endParaRPr lang="uk-UA" dirty="0"/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7B5FB0A-D2AE-4226-A369-29A549055318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097903" y="482313"/>
            <a:ext cx="3681915" cy="192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>
            <a:extLst>
              <a:ext uri="{FF2B5EF4-FFF2-40B4-BE49-F238E27FC236}">
                <a16:creationId xmlns:a16="http://schemas.microsoft.com/office/drawing/2014/main" id="{50404ED3-B9F5-4F7A-8E98-9BC55DFF81F2}"/>
              </a:ext>
            </a:extLst>
          </p:cNvPr>
          <p:cNvSpPr txBox="1"/>
          <p:nvPr/>
        </p:nvSpPr>
        <p:spPr>
          <a:xfrm>
            <a:off x="875524" y="1087674"/>
            <a:ext cx="10431619" cy="70788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ПІДТРИМКА ДЛЯ МІСЦЕВИХ НУО ПО ВСІЙ УКРАЇНІ: ШВИДКА ДОПОМОГА ДЛЯ ОРГАНІЗАЦІЙ ПІСЛЯ АТАК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CB5986B-D20E-4280-A87B-689441D270E9}"/>
              </a:ext>
            </a:extLst>
          </p:cNvPr>
          <p:cNvSpPr txBox="1"/>
          <p:nvPr/>
        </p:nvSpPr>
        <p:spPr>
          <a:xfrm>
            <a:off x="875524" y="1868958"/>
            <a:ext cx="3080656" cy="366254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Для кого: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благодійні та громадські організації,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здійснюють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гуманітарну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діяльність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постраждали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внаслідок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атак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або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інших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надзвичайних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подій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Напрям: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гуманітарна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допомога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інституційна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підтримка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відновлення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діяльності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організацій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C5EB10-4F8A-4238-BE7A-52F340A33792}"/>
              </a:ext>
            </a:extLst>
          </p:cNvPr>
          <p:cNvSpPr txBox="1"/>
          <p:nvPr/>
        </p:nvSpPr>
        <p:spPr>
          <a:xfrm>
            <a:off x="3948403" y="1870570"/>
            <a:ext cx="3088436" cy="3754874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Фінансування: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відповідно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до потреб організації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Дедлайн: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kumimoji="0" lang="uk-UA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постійно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,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але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не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пізніше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ніж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через 30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днів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після</a:t>
            </a:r>
            <a:r>
              <a:rPr lang="ru-RU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інциденту</a:t>
            </a:r>
            <a:endParaRPr lang="uk-UA" dirty="0">
              <a:solidFill>
                <a:srgbClr val="70AD47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>
              <a:defRPr/>
            </a:pPr>
            <a:endParaRPr kumimoji="0" lang="uk-UA" sz="1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  <a:p>
            <a:pPr lvl="0"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Організатор:</a:t>
            </a:r>
            <a:b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</a:br>
            <a:r>
              <a:rPr lang="uk-UA" sz="1600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БО «Добра Фабрика Україна»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98A4E50-63B5-42F8-BE4E-C9C006CE2635}"/>
              </a:ext>
            </a:extLst>
          </p:cNvPr>
          <p:cNvSpPr txBox="1"/>
          <p:nvPr/>
        </p:nvSpPr>
        <p:spPr>
          <a:xfrm>
            <a:off x="7035282" y="1868958"/>
            <a:ext cx="4287417" cy="181588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Програма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надає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термінову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підтримку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гуманітарним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організаціям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які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постраждали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внаслідок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війни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чи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надзвичайних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ситуацій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для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швидкого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відновлення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роботи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,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збереження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команди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та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безперервного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надання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допомоги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населенню</a:t>
            </a:r>
            <a:endParaRPr kumimoji="0" lang="uk-UA" sz="1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46B3292-6B27-40FE-89DD-17BC6A8F9113}"/>
              </a:ext>
            </a:extLst>
          </p:cNvPr>
          <p:cNvSpPr txBox="1"/>
          <p:nvPr/>
        </p:nvSpPr>
        <p:spPr>
          <a:xfrm>
            <a:off x="5473575" y="5881130"/>
            <a:ext cx="1561707" cy="3385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Детальніше</a:t>
            </a:r>
            <a:endParaRPr lang="uk-UA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FCA4B1F5-B15D-4F8B-AF6E-99946BDDF1B4}"/>
              </a:ext>
            </a:extLst>
          </p:cNvPr>
          <p:cNvCxnSpPr>
            <a:cxnSpLocks/>
          </p:cNvCxnSpPr>
          <p:nvPr/>
        </p:nvCxnSpPr>
        <p:spPr>
          <a:xfrm flipV="1">
            <a:off x="5483098" y="5791676"/>
            <a:ext cx="0" cy="539964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AEB59DBC-E5FD-4829-9975-BB4DA87CCF59}"/>
              </a:ext>
            </a:extLst>
          </p:cNvPr>
          <p:cNvSpPr txBox="1"/>
          <p:nvPr/>
        </p:nvSpPr>
        <p:spPr>
          <a:xfrm>
            <a:off x="441175" y="267641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25</a:t>
            </a:r>
            <a:endParaRPr lang="uk-UA" sz="24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83FB5D4-5F35-4188-9647-81C242D9CD76}"/>
              </a:ext>
            </a:extLst>
          </p:cNvPr>
          <p:cNvSpPr txBox="1"/>
          <p:nvPr/>
        </p:nvSpPr>
        <p:spPr>
          <a:xfrm>
            <a:off x="7034415" y="5880205"/>
            <a:ext cx="2869161" cy="40011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dist="50800" sx="1000" sy="1000" algn="ctr" rotWithShape="0">
                    <a:srgbClr val="70AD47">
                      <a:lumMod val="50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  <a:hlinkClick r:id="rId6"/>
              </a:rPr>
              <a:t>https://gurt.org.ua/news/grants/112007/</a:t>
            </a:r>
            <a:r>
              <a:rPr kumimoji="0" lang="uk-UA" sz="10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>
                  <a:outerShdw dist="50800" sx="1000" sy="1000" algn="ctr" rotWithShape="0">
                    <a:srgbClr val="70AD47">
                      <a:lumMod val="50000"/>
                    </a:srgbClr>
                  </a:outerShdw>
                </a:effectLst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>
                <a:outerShdw dist="50800" sx="1000" sy="1000" algn="ctr" rotWithShape="0">
                  <a:srgbClr val="70AD47">
                    <a:lumMod val="50000"/>
                  </a:srgbClr>
                </a:outerShdw>
              </a:effectLst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46095DF-745A-48FC-A7C4-82E9F364E40E}"/>
              </a:ext>
            </a:extLst>
          </p:cNvPr>
          <p:cNvSpPr/>
          <p:nvPr/>
        </p:nvSpPr>
        <p:spPr>
          <a:xfrm>
            <a:off x="9913968" y="5048453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54EC155-9513-4409-9BA6-313059DCCFCA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869413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4F73C63-62C5-4631-A366-313D1B871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101" y="4041097"/>
            <a:ext cx="1373838" cy="1237549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"/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00D0A36-347B-457A-9284-B4BBFBC45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6154" y="2822542"/>
            <a:ext cx="1362906" cy="1218555"/>
          </a:xfrm>
          <a:prstGeom prst="rect">
            <a:avLst/>
          </a:prstGeom>
          <a:ln w="38100">
            <a:solidFill>
              <a:schemeClr val="accent6">
                <a:lumMod val="50000"/>
              </a:schemeClr>
            </a:solidFill>
          </a:ln>
          <a:effectLst>
            <a:softEdge rad="1270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560DF38-237C-40F9-B99F-E1E407D7B9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101" y="1294490"/>
            <a:ext cx="1390064" cy="1276386"/>
          </a:xfrm>
          <a:prstGeom prst="rect">
            <a:avLst/>
          </a:prstGeom>
          <a:solidFill>
            <a:schemeClr val="bg2">
              <a:lumMod val="90000"/>
              <a:alpha val="98000"/>
            </a:schemeClr>
          </a:solidFill>
          <a:ln w="38100">
            <a:solidFill>
              <a:schemeClr val="accent6">
                <a:lumMod val="50000"/>
              </a:schemeClr>
            </a:solidFill>
          </a:ln>
          <a:effectLst>
            <a:softEdge rad="12700"/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3955C5E-D727-46AE-A880-5DF1734948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6154" y="5575894"/>
            <a:ext cx="1362906" cy="124454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"/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754EC155-9513-4409-9BA6-313059DCCFCA}"/>
              </a:ext>
            </a:extLst>
          </p:cNvPr>
          <p:cNvSpPr/>
          <p:nvPr/>
        </p:nvSpPr>
        <p:spPr>
          <a:xfrm>
            <a:off x="656250" y="233744"/>
            <a:ext cx="441653" cy="500990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 dirty="0">
              <a:ln w="38100">
                <a:solidFill>
                  <a:srgbClr val="C00000"/>
                </a:solidFill>
              </a:ln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361BF3DE-0C7F-47DC-B8D4-BB3215A9C689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0" y="484239"/>
            <a:ext cx="656250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4B834A88-8D9D-42EB-B5CF-EE6A71D0A25B}"/>
              </a:ext>
            </a:extLst>
          </p:cNvPr>
          <p:cNvCxnSpPr>
            <a:cxnSpLocks/>
          </p:cNvCxnSpPr>
          <p:nvPr/>
        </p:nvCxnSpPr>
        <p:spPr>
          <a:xfrm>
            <a:off x="11199651" y="502898"/>
            <a:ext cx="99234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05FD9264-B830-4525-9BC3-1AEA28172150}"/>
              </a:ext>
            </a:extLst>
          </p:cNvPr>
          <p:cNvCxnSpPr>
            <a:cxnSpLocks/>
          </p:cNvCxnSpPr>
          <p:nvPr/>
        </p:nvCxnSpPr>
        <p:spPr>
          <a:xfrm>
            <a:off x="1097903" y="484239"/>
            <a:ext cx="2915445" cy="4807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AEB59DBC-E5FD-4829-9975-BB4DA87CCF59}"/>
              </a:ext>
            </a:extLst>
          </p:cNvPr>
          <p:cNvSpPr txBox="1"/>
          <p:nvPr/>
        </p:nvSpPr>
        <p:spPr>
          <a:xfrm>
            <a:off x="439622" y="273069"/>
            <a:ext cx="87180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70AD47">
                    <a:lumMod val="50000"/>
                  </a:srgbClr>
                </a:solidFill>
                <a:latin typeface="Bookman Old Style" panose="02050604050505020204" pitchFamily="18" charset="0"/>
              </a:rPr>
              <a:t>26</a:t>
            </a:r>
            <a:endParaRPr lang="uk-UA" sz="2400" dirty="0"/>
          </a:p>
        </p:txBody>
      </p:sp>
      <p:sp>
        <p:nvSpPr>
          <p:cNvPr id="31" name="Заголовок 4">
            <a:extLst>
              <a:ext uri="{FF2B5EF4-FFF2-40B4-BE49-F238E27FC236}">
                <a16:creationId xmlns:a16="http://schemas.microsoft.com/office/drawing/2014/main" id="{180D422B-D2F8-4477-A95E-C0D919E91517}"/>
              </a:ext>
            </a:extLst>
          </p:cNvPr>
          <p:cNvSpPr txBox="1">
            <a:spLocks/>
          </p:cNvSpPr>
          <p:nvPr/>
        </p:nvSpPr>
        <p:spPr>
          <a:xfrm>
            <a:off x="4013348" y="201949"/>
            <a:ext cx="7186304" cy="674370"/>
          </a:xfrm>
          <a:prstGeom prst="rect">
            <a:avLst/>
          </a:prstGeom>
          <a:ln w="28575">
            <a:noFill/>
          </a:ln>
          <a:effectLst>
            <a:outerShdw blurRad="149987" dist="250190" dir="8460000" algn="ctr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Корисна інформація та контакти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882EA9-F6F2-42F8-A14B-83B74AE45B04}"/>
              </a:ext>
            </a:extLst>
          </p:cNvPr>
          <p:cNvSpPr txBox="1"/>
          <p:nvPr/>
        </p:nvSpPr>
        <p:spPr>
          <a:xfrm>
            <a:off x="7813942" y="2620171"/>
            <a:ext cx="4266969" cy="2923877"/>
          </a:xfrm>
          <a:prstGeom prst="rect">
            <a:avLst/>
          </a:prstGeom>
          <a:noFill/>
          <a:ln w="38100">
            <a:noFill/>
          </a:ln>
        </p:spPr>
        <p:txBody>
          <a:bodyPr wrap="square" anchor="ctr">
            <a:spAutoFit/>
          </a:bodyPr>
          <a:lstStyle/>
          <a:p>
            <a:pPr algn="just"/>
            <a:endParaRPr lang="ru-RU" sz="1800" dirty="0">
              <a:latin typeface="Bookman Old Style" panose="02050604050505020204" pitchFamily="18" charset="0"/>
            </a:endParaRPr>
          </a:p>
          <a:p>
            <a:pPr algn="just"/>
            <a:r>
              <a:rPr lang="ru-RU" sz="1600" dirty="0" err="1">
                <a:latin typeface="Bookman Old Style" panose="02050604050505020204" pitchFamily="18" charset="0"/>
              </a:rPr>
              <a:t>Підготовлено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відділом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розвитку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територіальних</a:t>
            </a:r>
            <a:r>
              <a:rPr lang="ru-RU" sz="1600" dirty="0">
                <a:latin typeface="Bookman Old Style" panose="02050604050505020204" pitchFamily="18" charset="0"/>
              </a:rPr>
              <a:t> громад, </a:t>
            </a:r>
            <a:r>
              <a:rPr lang="ru-RU" sz="1600" dirty="0" err="1">
                <a:latin typeface="Bookman Old Style" panose="02050604050505020204" pitchFamily="18" charset="0"/>
              </a:rPr>
              <a:t>інвестицій</a:t>
            </a:r>
            <a:r>
              <a:rPr lang="ru-RU" sz="1600" dirty="0">
                <a:latin typeface="Bookman Old Style" panose="02050604050505020204" pitchFamily="18" charset="0"/>
              </a:rPr>
              <a:t>, проєктного менеджменту та міжнародних зв’язків управління з </a:t>
            </a:r>
            <a:r>
              <a:rPr lang="ru-RU" sz="1600" dirty="0" err="1">
                <a:latin typeface="Bookman Old Style" panose="02050604050505020204" pitchFamily="18" charset="0"/>
              </a:rPr>
              <a:t>питань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територіального</a:t>
            </a:r>
            <a:r>
              <a:rPr lang="ru-RU" sz="1600" dirty="0">
                <a:latin typeface="Bookman Old Style" panose="02050604050505020204" pitchFamily="18" charset="0"/>
              </a:rPr>
              <a:t> і </a:t>
            </a:r>
            <a:r>
              <a:rPr lang="ru-RU" sz="1600" dirty="0" err="1">
                <a:latin typeface="Bookman Old Style" panose="02050604050505020204" pitchFamily="18" charset="0"/>
              </a:rPr>
              <a:t>місцевого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розвитку</a:t>
            </a:r>
            <a:r>
              <a:rPr lang="ru-RU" sz="1600" dirty="0">
                <a:latin typeface="Bookman Old Style" panose="02050604050505020204" pitchFamily="18" charset="0"/>
              </a:rPr>
              <a:t> та міжнародних зв’язків </a:t>
            </a:r>
            <a:r>
              <a:rPr lang="ru-RU" sz="1600" dirty="0" err="1">
                <a:latin typeface="Bookman Old Style" panose="02050604050505020204" pitchFamily="18" charset="0"/>
              </a:rPr>
              <a:t>виконавчого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апарату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r>
              <a:rPr lang="ru-RU" sz="1600" dirty="0" err="1">
                <a:latin typeface="Bookman Old Style" panose="02050604050505020204" pitchFamily="18" charset="0"/>
              </a:rPr>
              <a:t>обласної</a:t>
            </a:r>
            <a:r>
              <a:rPr lang="ru-RU" sz="1600" dirty="0">
                <a:latin typeface="Bookman Old Style" panose="02050604050505020204" pitchFamily="18" charset="0"/>
              </a:rPr>
              <a:t> ради.</a:t>
            </a:r>
          </a:p>
          <a:p>
            <a:pPr algn="just"/>
            <a:endParaRPr lang="ru-RU" dirty="0">
              <a:latin typeface="Bookman Old Style" panose="02050604050505020204" pitchFamily="18" charset="0"/>
            </a:endParaRPr>
          </a:p>
          <a:p>
            <a:pPr algn="just"/>
            <a:endParaRPr lang="ru-RU" dirty="0">
              <a:latin typeface="Bookman Old Style" panose="02050604050505020204" pitchFamily="18" charset="0"/>
            </a:endParaRPr>
          </a:p>
          <a:p>
            <a:pPr algn="just"/>
            <a:endParaRPr lang="uk-UA" dirty="0"/>
          </a:p>
        </p:txBody>
      </p:sp>
      <p:pic>
        <p:nvPicPr>
          <p:cNvPr id="38" name="Рисунок 37" descr="Лупа со сплошной заливкой">
            <a:extLst>
              <a:ext uri="{FF2B5EF4-FFF2-40B4-BE49-F238E27FC236}">
                <a16:creationId xmlns:a16="http://schemas.microsoft.com/office/drawing/2014/main" id="{EF61B9C4-1F23-42AD-8EBF-DB127E3167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47234" y="1470364"/>
            <a:ext cx="915831" cy="915831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A02D32B-5957-468C-A7CE-D6CA89F92E3E}"/>
              </a:ext>
            </a:extLst>
          </p:cNvPr>
          <p:cNvSpPr txBox="1"/>
          <p:nvPr/>
        </p:nvSpPr>
        <p:spPr>
          <a:xfrm>
            <a:off x="2090187" y="1774392"/>
            <a:ext cx="43570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Bookman Old Style" panose="02050604050505020204" pitchFamily="18" charset="0"/>
                <a:hlinkClick r:id="rId10"/>
              </a:rPr>
              <a:t>https://</a:t>
            </a:r>
            <a:r>
              <a:rPr lang="en-US" sz="1600" dirty="0" err="1">
                <a:latin typeface="Bookman Old Style" panose="02050604050505020204" pitchFamily="18" charset="0"/>
                <a:hlinkClick r:id="rId10"/>
              </a:rPr>
              <a:t>oblrada-kharkiv.gov.ua</a:t>
            </a:r>
            <a:r>
              <a:rPr lang="ru-RU" sz="1600" dirty="0">
                <a:latin typeface="Bookman Old Style" panose="02050604050505020204" pitchFamily="18" charset="0"/>
              </a:rPr>
              <a:t> </a:t>
            </a:r>
            <a:endParaRPr lang="uk-UA" sz="1600" dirty="0">
              <a:latin typeface="Bookman Old Style" panose="0205060405050502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32FD45-F234-4C06-A5C3-FCC8DBBE27A3}"/>
              </a:ext>
            </a:extLst>
          </p:cNvPr>
          <p:cNvSpPr txBox="1"/>
          <p:nvPr/>
        </p:nvSpPr>
        <p:spPr>
          <a:xfrm>
            <a:off x="2090187" y="3115005"/>
            <a:ext cx="41460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Bookman Old Style" panose="02050604050505020204" pitchFamily="18" charset="0"/>
                <a:hlinkClick r:id="rId11"/>
              </a:rPr>
              <a:t>https://www.facebook.com/KharkovRegionalCouncil/?locale=uk_UA</a:t>
            </a:r>
            <a:r>
              <a:rPr lang="uk-UA" sz="1600" dirty="0"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D79FD0-0282-4FC5-8682-D6BF3A869563}"/>
              </a:ext>
            </a:extLst>
          </p:cNvPr>
          <p:cNvSpPr txBox="1"/>
          <p:nvPr/>
        </p:nvSpPr>
        <p:spPr>
          <a:xfrm>
            <a:off x="2090187" y="4483949"/>
            <a:ext cx="41460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Bookman Old Style" panose="02050604050505020204" pitchFamily="18" charset="0"/>
                <a:hlinkClick r:id="rId12"/>
              </a:rPr>
              <a:t>https://t.me/oblrada_kh</a:t>
            </a:r>
            <a:r>
              <a:rPr lang="uk-UA" sz="1600" dirty="0"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5FEF87-FED9-4FCD-A0BF-1EC01E330952}"/>
              </a:ext>
            </a:extLst>
          </p:cNvPr>
          <p:cNvSpPr txBox="1"/>
          <p:nvPr/>
        </p:nvSpPr>
        <p:spPr>
          <a:xfrm>
            <a:off x="2090187" y="5720576"/>
            <a:ext cx="41261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Bookman Old Style" panose="02050604050505020204" pitchFamily="18" charset="0"/>
                <a:hlinkClick r:id="rId13"/>
              </a:rPr>
              <a:t>https://www.instagram.com/kharkiv.regional.council?igsh=MnIzYWczaHlkNHVl</a:t>
            </a:r>
            <a:r>
              <a:rPr lang="uk-UA" sz="1600" dirty="0"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AB77018-1EC7-4626-83F2-F8A78827E4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43733" y="4237616"/>
            <a:ext cx="1122831" cy="86199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F2DD422-2D4F-4651-A2F0-0DB0D8415F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3209" y="3018733"/>
            <a:ext cx="1223838" cy="81006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5167212-93C7-4E69-8841-397059DC4CE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04318" y="5738227"/>
            <a:ext cx="1321620" cy="92159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E320AF18-0290-4091-9E7E-B5B37A4F94F9}"/>
              </a:ext>
            </a:extLst>
          </p:cNvPr>
          <p:cNvSpPr/>
          <p:nvPr/>
        </p:nvSpPr>
        <p:spPr>
          <a:xfrm>
            <a:off x="652101" y="1294490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1507343E-1612-4A7E-8902-7A154C7D6ECA}"/>
              </a:ext>
            </a:extLst>
          </p:cNvPr>
          <p:cNvSpPr/>
          <p:nvPr/>
        </p:nvSpPr>
        <p:spPr>
          <a:xfrm>
            <a:off x="6222098" y="5544048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6A045BE2-4D88-434D-9829-6F52AF7AA049}"/>
              </a:ext>
            </a:extLst>
          </p:cNvPr>
          <p:cNvSpPr/>
          <p:nvPr/>
        </p:nvSpPr>
        <p:spPr>
          <a:xfrm>
            <a:off x="652101" y="4002260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57B46AC-8468-4466-8C7D-6137A8042620}"/>
              </a:ext>
            </a:extLst>
          </p:cNvPr>
          <p:cNvSpPr/>
          <p:nvPr/>
        </p:nvSpPr>
        <p:spPr>
          <a:xfrm>
            <a:off x="6236257" y="2790807"/>
            <a:ext cx="1402700" cy="1276386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6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A5AD52B8-9A78-4CC8-9E2E-F514F08FA6F7}"/>
              </a:ext>
            </a:extLst>
          </p:cNvPr>
          <p:cNvSpPr/>
          <p:nvPr/>
        </p:nvSpPr>
        <p:spPr>
          <a:xfrm>
            <a:off x="7813942" y="2790807"/>
            <a:ext cx="4266969" cy="2104338"/>
          </a:xfrm>
          <a:prstGeom prst="rect">
            <a:avLst/>
          </a:prstGeom>
          <a:noFill/>
          <a:ln w="285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uk-UA">
              <a:ln w="38100">
                <a:solidFill>
                  <a:srgbClr val="C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325390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3015</Words>
  <Application>Microsoft Office PowerPoint</Application>
  <PresentationFormat>Широкоэкранный</PresentationFormat>
  <Paragraphs>458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ALYONA</dc:creator>
  <cp:lastModifiedBy>USER</cp:lastModifiedBy>
  <cp:revision>357</cp:revision>
  <dcterms:created xsi:type="dcterms:W3CDTF">2026-05-20T18:30:20Z</dcterms:created>
  <dcterms:modified xsi:type="dcterms:W3CDTF">2026-10-09T08:42:16Z</dcterms:modified>
</cp:coreProperties>
</file>